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792" r:id="rId5"/>
    <p:sldMasterId id="2147483822" r:id="rId6"/>
  </p:sldMasterIdLst>
  <p:notesMasterIdLst>
    <p:notesMasterId r:id="rId56"/>
  </p:notesMasterIdLst>
  <p:sldIdLst>
    <p:sldId id="3681" r:id="rId7"/>
    <p:sldId id="3680" r:id="rId8"/>
    <p:sldId id="3742" r:id="rId9"/>
    <p:sldId id="3904" r:id="rId10"/>
    <p:sldId id="3978" r:id="rId11"/>
    <p:sldId id="3979" r:id="rId12"/>
    <p:sldId id="3981" r:id="rId13"/>
    <p:sldId id="3982" r:id="rId14"/>
    <p:sldId id="3967" r:id="rId15"/>
    <p:sldId id="3925" r:id="rId16"/>
    <p:sldId id="3975" r:id="rId17"/>
    <p:sldId id="3976" r:id="rId18"/>
    <p:sldId id="3977" r:id="rId19"/>
    <p:sldId id="3983" r:id="rId20"/>
    <p:sldId id="3955" r:id="rId21"/>
    <p:sldId id="3954" r:id="rId22"/>
    <p:sldId id="3920" r:id="rId23"/>
    <p:sldId id="3911" r:id="rId24"/>
    <p:sldId id="3922" r:id="rId25"/>
    <p:sldId id="3937" r:id="rId26"/>
    <p:sldId id="3936" r:id="rId27"/>
    <p:sldId id="3935" r:id="rId28"/>
    <p:sldId id="1239" r:id="rId29"/>
    <p:sldId id="3939" r:id="rId30"/>
    <p:sldId id="3942" r:id="rId31"/>
    <p:sldId id="3943" r:id="rId32"/>
    <p:sldId id="3945" r:id="rId33"/>
    <p:sldId id="3946" r:id="rId34"/>
    <p:sldId id="3948" r:id="rId35"/>
    <p:sldId id="3952" r:id="rId36"/>
    <p:sldId id="3953" r:id="rId37"/>
    <p:sldId id="3956" r:id="rId38"/>
    <p:sldId id="3957" r:id="rId39"/>
    <p:sldId id="3958" r:id="rId40"/>
    <p:sldId id="3959" r:id="rId41"/>
    <p:sldId id="3969" r:id="rId42"/>
    <p:sldId id="3970" r:id="rId43"/>
    <p:sldId id="3974" r:id="rId44"/>
    <p:sldId id="3960" r:id="rId45"/>
    <p:sldId id="3971" r:id="rId46"/>
    <p:sldId id="3972" r:id="rId47"/>
    <p:sldId id="3973" r:id="rId48"/>
    <p:sldId id="3961" r:id="rId49"/>
    <p:sldId id="3962" r:id="rId50"/>
    <p:sldId id="3965" r:id="rId51"/>
    <p:sldId id="3966" r:id="rId52"/>
    <p:sldId id="3932" r:id="rId53"/>
    <p:sldId id="3968" r:id="rId54"/>
    <p:sldId id="3735" r:id="rId55"/>
  </p:sldIdLst>
  <p:sldSz cx="9904413" cy="6858000"/>
  <p:notesSz cx="6797675" cy="9926638"/>
  <p:embeddedFontLst>
    <p:embeddedFont>
      <p:font typeface="HY헤드라인M" panose="02030600000101010101" pitchFamily="18" charset="-127"/>
      <p:regular r:id="rId57"/>
    </p:embeddedFont>
    <p:embeddedFont>
      <p:font typeface="맑은 고딕" panose="020B0503020000020004" pitchFamily="50" charset="-127"/>
      <p:regular r:id="rId58"/>
      <p:bold r:id="rId59"/>
    </p:embeddedFont>
  </p:embeddedFontLst>
  <p:defaultTextStyle>
    <a:defPPr>
      <a:defRPr lang="ko-KR"/>
    </a:defPPr>
    <a:lvl1pPr marL="0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2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3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55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07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58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10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63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14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B6C996C-9618-4883-B5E2-22F48A79EF78}">
          <p14:sldIdLst>
            <p14:sldId id="3681"/>
            <p14:sldId id="3680"/>
          </p14:sldIdLst>
        </p14:section>
        <p14:section name="추진목표" id="{5DA0E6CE-C70E-4A77-B42A-869BD065E385}">
          <p14:sldIdLst>
            <p14:sldId id="3742"/>
          </p14:sldIdLst>
        </p14:section>
        <p14:section name="프로젝트 개요" id="{19C5155A-14C6-456B-B157-D9A4E987A0A2}">
          <p14:sldIdLst>
            <p14:sldId id="3904"/>
            <p14:sldId id="3978"/>
            <p14:sldId id="3979"/>
            <p14:sldId id="3981"/>
            <p14:sldId id="3982"/>
            <p14:sldId id="3967"/>
            <p14:sldId id="3925"/>
            <p14:sldId id="3975"/>
            <p14:sldId id="3976"/>
            <p14:sldId id="3977"/>
            <p14:sldId id="3983"/>
            <p14:sldId id="3955"/>
            <p14:sldId id="3954"/>
            <p14:sldId id="3920"/>
          </p14:sldIdLst>
        </p14:section>
        <p14:section name="프로젝트 추진일정" id="{AE9313B6-76DF-4208-89A3-3FD384F9A91C}">
          <p14:sldIdLst>
            <p14:sldId id="3911"/>
          </p14:sldIdLst>
        </p14:section>
        <p14:section name="TO-BE 프로세스(ERP)" id="{52C80D55-A4C8-4CA2-A726-61193E4A2D6C}">
          <p14:sldIdLst>
            <p14:sldId id="3922"/>
            <p14:sldId id="3937"/>
            <p14:sldId id="3936"/>
            <p14:sldId id="3935"/>
            <p14:sldId id="1239"/>
            <p14:sldId id="3939"/>
          </p14:sldIdLst>
        </p14:section>
        <p14:section name="TO-BE 프로세스(MES)" id="{35C11263-6888-4512-BEEF-A4CE313DE41A}">
          <p14:sldIdLst>
            <p14:sldId id="3942"/>
            <p14:sldId id="3943"/>
            <p14:sldId id="3945"/>
            <p14:sldId id="3946"/>
          </p14:sldIdLst>
        </p14:section>
        <p14:section name="시스템 개발 내역요약" id="{950CBC10-2074-4369-9413-B86FDBB87D59}">
          <p14:sldIdLst>
            <p14:sldId id="3948"/>
            <p14:sldId id="3952"/>
            <p14:sldId id="3953"/>
            <p14:sldId id="3956"/>
            <p14:sldId id="3957"/>
            <p14:sldId id="3958"/>
          </p14:sldIdLst>
        </p14:section>
        <p14:section name="시스템 개발 내역상세 [주요화면]" id="{FB987925-053E-41F0-9FEE-38EA544AE144}">
          <p14:sldIdLst>
            <p14:sldId id="3959"/>
            <p14:sldId id="3969"/>
            <p14:sldId id="3970"/>
            <p14:sldId id="3974"/>
            <p14:sldId id="3960"/>
            <p14:sldId id="3971"/>
            <p14:sldId id="3972"/>
            <p14:sldId id="3973"/>
            <p14:sldId id="3961"/>
            <p14:sldId id="3962"/>
            <p14:sldId id="3965"/>
            <p14:sldId id="3966"/>
          </p14:sldIdLst>
        </p14:section>
        <p14:section name="향후 추진 방안" id="{EC2971D5-1D85-46A0-A792-F3B40ED9B986}">
          <p14:sldIdLst>
            <p14:sldId id="3932"/>
            <p14:sldId id="3968"/>
            <p14:sldId id="37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orient="horz" pos="4020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pos="126" userDrawn="1">
          <p15:clr>
            <a:srgbClr val="A4A3A4"/>
          </p15:clr>
        </p15:guide>
        <p15:guide id="6" pos="6113" userDrawn="1">
          <p15:clr>
            <a:srgbClr val="A4A3A4"/>
          </p15:clr>
        </p15:guide>
        <p15:guide id="8" pos="217" userDrawn="1">
          <p15:clr>
            <a:srgbClr val="A4A3A4"/>
          </p15:clr>
        </p15:guide>
        <p15:guide id="9" pos="1260" userDrawn="1">
          <p15:clr>
            <a:srgbClr val="A4A3A4"/>
          </p15:clr>
        </p15:guide>
        <p15:guide id="10" orient="horz" pos="1616" userDrawn="1">
          <p15:clr>
            <a:srgbClr val="A4A3A4"/>
          </p15:clr>
        </p15:guide>
        <p15:guide id="11" orient="horz" pos="84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2F9"/>
    <a:srgbClr val="A5C3FF"/>
    <a:srgbClr val="0066FF"/>
    <a:srgbClr val="C4EB35"/>
    <a:srgbClr val="FFFF99"/>
    <a:srgbClr val="FF6600"/>
    <a:srgbClr val="0000FF"/>
    <a:srgbClr val="306099"/>
    <a:srgbClr val="DCE6F2"/>
    <a:srgbClr val="A3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940" autoAdjust="0"/>
  </p:normalViewPr>
  <p:slideViewPr>
    <p:cSldViewPr>
      <p:cViewPr varScale="1">
        <p:scale>
          <a:sx n="100" d="100"/>
          <a:sy n="100" d="100"/>
        </p:scale>
        <p:origin x="972" y="78"/>
      </p:cViewPr>
      <p:guideLst>
        <p:guide orient="horz" pos="2160"/>
        <p:guide pos="3120"/>
        <p:guide orient="horz" pos="4020"/>
        <p:guide orient="horz" pos="799"/>
        <p:guide pos="126"/>
        <p:guide pos="6113"/>
        <p:guide pos="217"/>
        <p:guide pos="1260"/>
        <p:guide orient="horz" pos="1616"/>
        <p:guide orient="horz" pos="84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332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font" Target="fonts/font2.fntdata"/><Relationship Id="rId5" Type="http://schemas.openxmlformats.org/officeDocument/2006/relationships/slideMaster" Target="slideMasters/slideMaster1.xml"/><Relationship Id="rId61" Type="http://schemas.openxmlformats.org/officeDocument/2006/relationships/viewProps" Target="view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font" Target="fonts/font3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font" Target="fonts/font1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923B31-AF70-44CE-92BF-79ACFE1DE24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2040A50-3007-4231-A23B-7551429CA772}">
      <dgm:prSet phldrT="[텍스트]" custT="1"/>
      <dgm:spPr>
        <a:xfrm>
          <a:off x="2713" y="0"/>
          <a:ext cx="3978323" cy="454642"/>
        </a:xfrm>
        <a:prstGeom prst="homePlate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latinLnBrk="1"/>
          <a:r>
            <a:rPr lang="ko-KR" altLang="en-US" sz="1400" b="1">
              <a:solidFill>
                <a:sysClr val="window" lastClr="FFFFFF"/>
              </a:solidFill>
              <a:latin typeface="맑은 고딕"/>
              <a:ea typeface="맑은 고딕" panose="020B0503020000020004" pitchFamily="50" charset="-127"/>
              <a:cs typeface="+mn-cs"/>
            </a:rPr>
            <a:t>본사 물류적용</a:t>
          </a:r>
          <a:endParaRPr lang="ko-KR" altLang="en-US" sz="1400" b="1" dirty="0">
            <a:solidFill>
              <a:sysClr val="window" lastClr="FFFFFF"/>
            </a:solidFill>
            <a:latin typeface="맑은 고딕"/>
            <a:ea typeface="맑은 고딕" panose="020B0503020000020004" pitchFamily="50" charset="-127"/>
            <a:cs typeface="+mn-cs"/>
          </a:endParaRPr>
        </a:p>
      </dgm:t>
    </dgm:pt>
    <dgm:pt modelId="{4F61FE7E-DD9B-4D57-8CF0-BAE4069C8535}" type="parTrans" cxnId="{45D6CF3E-0481-49FF-B0C2-5B7BAE09EEE6}">
      <dgm:prSet/>
      <dgm:spPr/>
      <dgm:t>
        <a:bodyPr/>
        <a:lstStyle/>
        <a:p>
          <a:pPr latinLnBrk="1"/>
          <a:endParaRPr lang="ko-KR" altLang="en-US" sz="1400" b="1">
            <a:latin typeface="+mj-lt"/>
          </a:endParaRPr>
        </a:p>
      </dgm:t>
    </dgm:pt>
    <dgm:pt modelId="{E9A11E28-28C7-4589-985E-95236AD860A5}" type="sibTrans" cxnId="{45D6CF3E-0481-49FF-B0C2-5B7BAE09EEE6}">
      <dgm:prSet/>
      <dgm:spPr/>
      <dgm:t>
        <a:bodyPr/>
        <a:lstStyle/>
        <a:p>
          <a:pPr latinLnBrk="1"/>
          <a:endParaRPr lang="ko-KR" altLang="en-US" sz="1400" b="1">
            <a:latin typeface="+mj-lt"/>
          </a:endParaRPr>
        </a:p>
      </dgm:t>
    </dgm:pt>
    <dgm:pt modelId="{0C9AB0F7-F1C6-4B5E-9B8D-9C3505F101B7}">
      <dgm:prSet phldrT="[텍스트]" custT="1"/>
      <dgm:spPr>
        <a:xfrm>
          <a:off x="3515774" y="0"/>
          <a:ext cx="1568377" cy="454642"/>
        </a:xfrm>
        <a:prstGeom prst="chevron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latinLnBrk="1"/>
          <a:r>
            <a:rPr lang="en-US" altLang="ko-KR" sz="1400" b="1">
              <a:solidFill>
                <a:sysClr val="window" lastClr="FFFFFF"/>
              </a:solidFill>
              <a:latin typeface="맑은 고딕"/>
              <a:ea typeface="맑은 고딕" panose="020B0503020000020004" pitchFamily="50" charset="-127"/>
              <a:cs typeface="+mn-cs"/>
            </a:rPr>
            <a:t>VINA </a:t>
          </a:r>
          <a:r>
            <a:rPr lang="ko-KR" altLang="en-US" sz="1400" b="1">
              <a:solidFill>
                <a:sysClr val="window" lastClr="FFFFFF"/>
              </a:solidFill>
              <a:latin typeface="맑은 고딕"/>
              <a:ea typeface="맑은 고딕" panose="020B0503020000020004" pitchFamily="50" charset="-127"/>
              <a:cs typeface="+mn-cs"/>
            </a:rPr>
            <a:t>물류확산</a:t>
          </a:r>
          <a:endParaRPr lang="ko-KR" altLang="en-US" sz="1400" b="1" dirty="0">
            <a:solidFill>
              <a:sysClr val="window" lastClr="FFFFFF"/>
            </a:solidFill>
            <a:latin typeface="맑은 고딕"/>
            <a:ea typeface="맑은 고딕" panose="020B0503020000020004" pitchFamily="50" charset="-127"/>
            <a:cs typeface="+mn-cs"/>
          </a:endParaRPr>
        </a:p>
      </dgm:t>
    </dgm:pt>
    <dgm:pt modelId="{34F330C4-53B0-488F-8682-2853F640AA54}" type="parTrans" cxnId="{A720FF40-7697-49C7-90C3-9BDE938A95E6}">
      <dgm:prSet/>
      <dgm:spPr/>
      <dgm:t>
        <a:bodyPr/>
        <a:lstStyle/>
        <a:p>
          <a:pPr latinLnBrk="1"/>
          <a:endParaRPr lang="ko-KR" altLang="en-US" sz="1400" b="1">
            <a:latin typeface="+mj-lt"/>
          </a:endParaRPr>
        </a:p>
      </dgm:t>
    </dgm:pt>
    <dgm:pt modelId="{4007BCF3-31A9-4995-9C79-CD5FE027A172}" type="sibTrans" cxnId="{A720FF40-7697-49C7-90C3-9BDE938A95E6}">
      <dgm:prSet/>
      <dgm:spPr/>
      <dgm:t>
        <a:bodyPr/>
        <a:lstStyle/>
        <a:p>
          <a:pPr latinLnBrk="1"/>
          <a:endParaRPr lang="ko-KR" altLang="en-US" sz="1400" b="1">
            <a:latin typeface="+mj-lt"/>
          </a:endParaRPr>
        </a:p>
      </dgm:t>
    </dgm:pt>
    <dgm:pt modelId="{36C56087-B135-4C69-9A65-A5019F4EF904}">
      <dgm:prSet phldrT="[텍스트]" custT="1"/>
      <dgm:spPr>
        <a:xfrm>
          <a:off x="4618889" y="0"/>
          <a:ext cx="2086215" cy="454642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latinLnBrk="1"/>
          <a:r>
            <a:rPr lang="en-US" altLang="ko-KR" sz="1400" b="1">
              <a:solidFill>
                <a:sysClr val="window" lastClr="FFFFFF"/>
              </a:solidFill>
              <a:latin typeface="맑은 고딕"/>
              <a:ea typeface="맑은 고딕" panose="020B0503020000020004" pitchFamily="50" charset="-127"/>
              <a:cs typeface="+mn-cs"/>
            </a:rPr>
            <a:t>ERP </a:t>
          </a:r>
          <a:r>
            <a:rPr lang="ko-KR" altLang="en-US" sz="1400" b="1">
              <a:solidFill>
                <a:sysClr val="window" lastClr="FFFFFF"/>
              </a:solidFill>
              <a:latin typeface="맑은 고딕"/>
              <a:ea typeface="맑은 고딕" panose="020B0503020000020004" pitchFamily="50" charset="-127"/>
              <a:cs typeface="+mn-cs"/>
            </a:rPr>
            <a:t>인사</a:t>
          </a:r>
          <a:r>
            <a:rPr lang="en-US" altLang="ko-KR" sz="1400" b="1">
              <a:solidFill>
                <a:sysClr val="window" lastClr="FFFFFF"/>
              </a:solidFill>
              <a:latin typeface="맑은 고딕"/>
              <a:ea typeface="맑은 고딕" panose="020B0503020000020004" pitchFamily="50" charset="-127"/>
              <a:cs typeface="+mn-cs"/>
            </a:rPr>
            <a:t>/</a:t>
          </a:r>
          <a:r>
            <a:rPr lang="ko-KR" altLang="en-US" sz="1400" b="1">
              <a:solidFill>
                <a:sysClr val="window" lastClr="FFFFFF"/>
              </a:solidFill>
              <a:latin typeface="맑은 고딕"/>
              <a:ea typeface="맑은 고딕" panose="020B0503020000020004" pitchFamily="50" charset="-127"/>
              <a:cs typeface="+mn-cs"/>
            </a:rPr>
            <a:t>회계</a:t>
          </a:r>
          <a:endParaRPr lang="ko-KR" altLang="en-US" sz="1400" b="1" dirty="0">
            <a:solidFill>
              <a:sysClr val="window" lastClr="FFFFFF"/>
            </a:solidFill>
            <a:latin typeface="맑은 고딕"/>
            <a:ea typeface="맑은 고딕" panose="020B0503020000020004" pitchFamily="50" charset="-127"/>
            <a:cs typeface="+mn-cs"/>
          </a:endParaRPr>
        </a:p>
      </dgm:t>
    </dgm:pt>
    <dgm:pt modelId="{5CAFFD54-AB49-4BF4-A124-A8592B896D36}" type="parTrans" cxnId="{A15C24FC-5426-489C-8575-9FB28CBF1033}">
      <dgm:prSet/>
      <dgm:spPr/>
      <dgm:t>
        <a:bodyPr/>
        <a:lstStyle/>
        <a:p>
          <a:pPr latinLnBrk="1"/>
          <a:endParaRPr lang="ko-KR" altLang="en-US" sz="1400" b="1">
            <a:latin typeface="+mj-lt"/>
          </a:endParaRPr>
        </a:p>
      </dgm:t>
    </dgm:pt>
    <dgm:pt modelId="{826624E6-6508-444B-898F-D224DDFEC1B1}" type="sibTrans" cxnId="{A15C24FC-5426-489C-8575-9FB28CBF1033}">
      <dgm:prSet/>
      <dgm:spPr/>
      <dgm:t>
        <a:bodyPr/>
        <a:lstStyle/>
        <a:p>
          <a:pPr latinLnBrk="1"/>
          <a:endParaRPr lang="ko-KR" altLang="en-US" sz="1400" b="1">
            <a:latin typeface="+mj-lt"/>
          </a:endParaRPr>
        </a:p>
      </dgm:t>
    </dgm:pt>
    <dgm:pt modelId="{6E234604-35EA-42AE-809D-2079ADD68E90}">
      <dgm:prSet phldrT="[텍스트]" custT="1"/>
      <dgm:spPr>
        <a:xfrm>
          <a:off x="6239841" y="0"/>
          <a:ext cx="2326314" cy="454642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latinLnBrk="1"/>
          <a:r>
            <a:rPr lang="en-US" altLang="ko-KR" sz="1400" b="1">
              <a:solidFill>
                <a:sysClr val="window" lastClr="FFFFFF"/>
              </a:solidFill>
              <a:latin typeface="맑은 고딕"/>
              <a:ea typeface="맑은 고딕" panose="020B0503020000020004" pitchFamily="50" charset="-127"/>
              <a:cs typeface="+mn-cs"/>
            </a:rPr>
            <a:t>ERP </a:t>
          </a:r>
          <a:r>
            <a:rPr lang="ko-KR" altLang="en-US" sz="1400" b="1">
              <a:solidFill>
                <a:sysClr val="window" lastClr="FFFFFF"/>
              </a:solidFill>
              <a:latin typeface="맑은 고딕"/>
              <a:ea typeface="맑은 고딕" panose="020B0503020000020004" pitchFamily="50" charset="-127"/>
              <a:cs typeface="+mn-cs"/>
            </a:rPr>
            <a:t>원가</a:t>
          </a:r>
          <a:endParaRPr lang="ko-KR" altLang="en-US" sz="1400" b="1" dirty="0">
            <a:solidFill>
              <a:sysClr val="window" lastClr="FFFFFF"/>
            </a:solidFill>
            <a:latin typeface="맑은 고딕"/>
            <a:ea typeface="맑은 고딕" panose="020B0503020000020004" pitchFamily="50" charset="-127"/>
            <a:cs typeface="+mn-cs"/>
          </a:endParaRPr>
        </a:p>
      </dgm:t>
    </dgm:pt>
    <dgm:pt modelId="{78B1505E-82F6-4295-9B6B-D03CC49A138B}" type="parTrans" cxnId="{ABE23AEC-60BF-4965-AC62-94A506C023F6}">
      <dgm:prSet/>
      <dgm:spPr/>
      <dgm:t>
        <a:bodyPr/>
        <a:lstStyle/>
        <a:p>
          <a:pPr latinLnBrk="1"/>
          <a:endParaRPr lang="ko-KR" altLang="en-US" sz="1400" b="1">
            <a:latin typeface="+mj-lt"/>
          </a:endParaRPr>
        </a:p>
      </dgm:t>
    </dgm:pt>
    <dgm:pt modelId="{A33C1E5A-BECD-488E-8F0A-20EBE709A5CF}" type="sibTrans" cxnId="{ABE23AEC-60BF-4965-AC62-94A506C023F6}">
      <dgm:prSet/>
      <dgm:spPr/>
      <dgm:t>
        <a:bodyPr/>
        <a:lstStyle/>
        <a:p>
          <a:pPr latinLnBrk="1"/>
          <a:endParaRPr lang="ko-KR" altLang="en-US" sz="1400" b="1">
            <a:latin typeface="+mj-lt"/>
          </a:endParaRPr>
        </a:p>
      </dgm:t>
    </dgm:pt>
    <dgm:pt modelId="{199142B8-CAD7-4F8C-AF88-FF629CBDC32E}" type="pres">
      <dgm:prSet presAssocID="{7C923B31-AF70-44CE-92BF-79ACFE1DE24C}" presName="Name0" presStyleCnt="0">
        <dgm:presLayoutVars>
          <dgm:dir/>
          <dgm:resizeHandles val="exact"/>
        </dgm:presLayoutVars>
      </dgm:prSet>
      <dgm:spPr/>
    </dgm:pt>
    <dgm:pt modelId="{6425C3C1-DD3F-41A1-9A04-3F470669F317}" type="pres">
      <dgm:prSet presAssocID="{F2040A50-3007-4231-A23B-7551429CA772}" presName="parTxOnly" presStyleLbl="node1" presStyleIdx="0" presStyleCnt="4" custScaleX="103481" custLinFactNeighborY="13846">
        <dgm:presLayoutVars>
          <dgm:bulletEnabled val="1"/>
        </dgm:presLayoutVars>
      </dgm:prSet>
      <dgm:spPr/>
    </dgm:pt>
    <dgm:pt modelId="{A97B0671-F9D4-4692-84AB-8CDAC92E3D93}" type="pres">
      <dgm:prSet presAssocID="{E9A11E28-28C7-4589-985E-95236AD860A5}" presName="parSpace" presStyleCnt="0"/>
      <dgm:spPr/>
    </dgm:pt>
    <dgm:pt modelId="{E5D52C11-7D2C-47AD-85B8-FFFC7A8F3CFC}" type="pres">
      <dgm:prSet presAssocID="{0C9AB0F7-F1C6-4B5E-9B8D-9C3505F101B7}" presName="parTxOnly" presStyleLbl="node1" presStyleIdx="1" presStyleCnt="4" custScaleX="111109">
        <dgm:presLayoutVars>
          <dgm:bulletEnabled val="1"/>
        </dgm:presLayoutVars>
      </dgm:prSet>
      <dgm:spPr/>
    </dgm:pt>
    <dgm:pt modelId="{B177D1C0-5560-4B75-8929-56DD4E751FCA}" type="pres">
      <dgm:prSet presAssocID="{4007BCF3-31A9-4995-9C79-CD5FE027A172}" presName="parSpace" presStyleCnt="0"/>
      <dgm:spPr/>
    </dgm:pt>
    <dgm:pt modelId="{5B224ADF-6E42-4D6F-9984-147F8F925F7E}" type="pres">
      <dgm:prSet presAssocID="{36C56087-B135-4C69-9A65-A5019F4EF904}" presName="parTxOnly" presStyleLbl="node1" presStyleIdx="2" presStyleCnt="4" custScaleX="116158">
        <dgm:presLayoutVars>
          <dgm:bulletEnabled val="1"/>
        </dgm:presLayoutVars>
      </dgm:prSet>
      <dgm:spPr/>
    </dgm:pt>
    <dgm:pt modelId="{19403F20-A50A-4748-9152-34C8C5E1F5F5}" type="pres">
      <dgm:prSet presAssocID="{826624E6-6508-444B-898F-D224DDFEC1B1}" presName="parSpace" presStyleCnt="0"/>
      <dgm:spPr/>
    </dgm:pt>
    <dgm:pt modelId="{720761E0-B609-43B9-A03E-15B779403EFF}" type="pres">
      <dgm:prSet presAssocID="{6E234604-35EA-42AE-809D-2079ADD68E9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3989151A-60CB-47DF-B5C5-B08AFC1EB880}" type="presOf" srcId="{36C56087-B135-4C69-9A65-A5019F4EF904}" destId="{5B224ADF-6E42-4D6F-9984-147F8F925F7E}" srcOrd="0" destOrd="0" presId="urn:microsoft.com/office/officeart/2005/8/layout/hChevron3"/>
    <dgm:cxn modelId="{9A7DDA23-BAFE-4F6B-8DDE-2B1ED0AB1159}" type="presOf" srcId="{7C923B31-AF70-44CE-92BF-79ACFE1DE24C}" destId="{199142B8-CAD7-4F8C-AF88-FF629CBDC32E}" srcOrd="0" destOrd="0" presId="urn:microsoft.com/office/officeart/2005/8/layout/hChevron3"/>
    <dgm:cxn modelId="{70354E26-A2C2-4C7E-BB81-B3FE0A10FFC2}" type="presOf" srcId="{F2040A50-3007-4231-A23B-7551429CA772}" destId="{6425C3C1-DD3F-41A1-9A04-3F470669F317}" srcOrd="0" destOrd="0" presId="urn:microsoft.com/office/officeart/2005/8/layout/hChevron3"/>
    <dgm:cxn modelId="{45D6CF3E-0481-49FF-B0C2-5B7BAE09EEE6}" srcId="{7C923B31-AF70-44CE-92BF-79ACFE1DE24C}" destId="{F2040A50-3007-4231-A23B-7551429CA772}" srcOrd="0" destOrd="0" parTransId="{4F61FE7E-DD9B-4D57-8CF0-BAE4069C8535}" sibTransId="{E9A11E28-28C7-4589-985E-95236AD860A5}"/>
    <dgm:cxn modelId="{A720FF40-7697-49C7-90C3-9BDE938A95E6}" srcId="{7C923B31-AF70-44CE-92BF-79ACFE1DE24C}" destId="{0C9AB0F7-F1C6-4B5E-9B8D-9C3505F101B7}" srcOrd="1" destOrd="0" parTransId="{34F330C4-53B0-488F-8682-2853F640AA54}" sibTransId="{4007BCF3-31A9-4995-9C79-CD5FE027A172}"/>
    <dgm:cxn modelId="{8347A765-6F33-433E-B00C-CA54E5875E67}" type="presOf" srcId="{6E234604-35EA-42AE-809D-2079ADD68E90}" destId="{720761E0-B609-43B9-A03E-15B779403EFF}" srcOrd="0" destOrd="0" presId="urn:microsoft.com/office/officeart/2005/8/layout/hChevron3"/>
    <dgm:cxn modelId="{355FD88C-A06D-4AA6-94A1-58B38E544842}" type="presOf" srcId="{0C9AB0F7-F1C6-4B5E-9B8D-9C3505F101B7}" destId="{E5D52C11-7D2C-47AD-85B8-FFFC7A8F3CFC}" srcOrd="0" destOrd="0" presId="urn:microsoft.com/office/officeart/2005/8/layout/hChevron3"/>
    <dgm:cxn modelId="{ABE23AEC-60BF-4965-AC62-94A506C023F6}" srcId="{7C923B31-AF70-44CE-92BF-79ACFE1DE24C}" destId="{6E234604-35EA-42AE-809D-2079ADD68E90}" srcOrd="3" destOrd="0" parTransId="{78B1505E-82F6-4295-9B6B-D03CC49A138B}" sibTransId="{A33C1E5A-BECD-488E-8F0A-20EBE709A5CF}"/>
    <dgm:cxn modelId="{A15C24FC-5426-489C-8575-9FB28CBF1033}" srcId="{7C923B31-AF70-44CE-92BF-79ACFE1DE24C}" destId="{36C56087-B135-4C69-9A65-A5019F4EF904}" srcOrd="2" destOrd="0" parTransId="{5CAFFD54-AB49-4BF4-A124-A8592B896D36}" sibTransId="{826624E6-6508-444B-898F-D224DDFEC1B1}"/>
    <dgm:cxn modelId="{FE8C5B54-0BBA-47AE-AE58-1EF4FB299454}" type="presParOf" srcId="{199142B8-CAD7-4F8C-AF88-FF629CBDC32E}" destId="{6425C3C1-DD3F-41A1-9A04-3F470669F317}" srcOrd="0" destOrd="0" presId="urn:microsoft.com/office/officeart/2005/8/layout/hChevron3"/>
    <dgm:cxn modelId="{72CCDCCC-7E38-44E2-B03C-0A3E1558DF29}" type="presParOf" srcId="{199142B8-CAD7-4F8C-AF88-FF629CBDC32E}" destId="{A97B0671-F9D4-4692-84AB-8CDAC92E3D93}" srcOrd="1" destOrd="0" presId="urn:microsoft.com/office/officeart/2005/8/layout/hChevron3"/>
    <dgm:cxn modelId="{13D5271F-B828-4998-9DAA-A7BDA73D9AE2}" type="presParOf" srcId="{199142B8-CAD7-4F8C-AF88-FF629CBDC32E}" destId="{E5D52C11-7D2C-47AD-85B8-FFFC7A8F3CFC}" srcOrd="2" destOrd="0" presId="urn:microsoft.com/office/officeart/2005/8/layout/hChevron3"/>
    <dgm:cxn modelId="{CC4DDB84-C5A4-4249-B6BC-01EFE26C24D3}" type="presParOf" srcId="{199142B8-CAD7-4F8C-AF88-FF629CBDC32E}" destId="{B177D1C0-5560-4B75-8929-56DD4E751FCA}" srcOrd="3" destOrd="0" presId="urn:microsoft.com/office/officeart/2005/8/layout/hChevron3"/>
    <dgm:cxn modelId="{6BCB612F-4574-452A-9DDE-D032AEA5769C}" type="presParOf" srcId="{199142B8-CAD7-4F8C-AF88-FF629CBDC32E}" destId="{5B224ADF-6E42-4D6F-9984-147F8F925F7E}" srcOrd="4" destOrd="0" presId="urn:microsoft.com/office/officeart/2005/8/layout/hChevron3"/>
    <dgm:cxn modelId="{EEDEA501-7DD6-4AF7-8E62-ADBDCFA3D9E2}" type="presParOf" srcId="{199142B8-CAD7-4F8C-AF88-FF629CBDC32E}" destId="{19403F20-A50A-4748-9152-34C8C5E1F5F5}" srcOrd="5" destOrd="0" presId="urn:microsoft.com/office/officeart/2005/8/layout/hChevron3"/>
    <dgm:cxn modelId="{0BA52333-646B-4CE1-8E62-4F787D4443DD}" type="presParOf" srcId="{199142B8-CAD7-4F8C-AF88-FF629CBDC32E}" destId="{720761E0-B609-43B9-A03E-15B779403EFF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25C3C1-DD3F-41A1-9A04-3F470669F317}">
      <dsp:nvSpPr>
        <dsp:cNvPr id="0" name=""/>
        <dsp:cNvSpPr/>
      </dsp:nvSpPr>
      <dsp:spPr>
        <a:xfrm>
          <a:off x="2993" y="0"/>
          <a:ext cx="2325005" cy="476586"/>
        </a:xfrm>
        <a:prstGeom prst="homePlate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>
              <a:solidFill>
                <a:sysClr val="window" lastClr="FFFFFF"/>
              </a:solidFill>
              <a:latin typeface="맑은 고딕"/>
              <a:ea typeface="맑은 고딕" panose="020B0503020000020004" pitchFamily="50" charset="-127"/>
              <a:cs typeface="+mn-cs"/>
            </a:rPr>
            <a:t>본사 물류적용</a:t>
          </a:r>
          <a:endParaRPr lang="ko-KR" altLang="en-US" sz="1400" b="1" kern="1200" dirty="0">
            <a:solidFill>
              <a:sysClr val="window" lastClr="FFFFFF"/>
            </a:solidFill>
            <a:latin typeface="맑은 고딕"/>
            <a:ea typeface="맑은 고딕" panose="020B0503020000020004" pitchFamily="50" charset="-127"/>
            <a:cs typeface="+mn-cs"/>
          </a:endParaRPr>
        </a:p>
      </dsp:txBody>
      <dsp:txXfrm>
        <a:off x="2993" y="0"/>
        <a:ext cx="2205859" cy="476586"/>
      </dsp:txXfrm>
    </dsp:sp>
    <dsp:sp modelId="{E5D52C11-7D2C-47AD-85B8-FFFC7A8F3CFC}">
      <dsp:nvSpPr>
        <dsp:cNvPr id="0" name=""/>
        <dsp:cNvSpPr/>
      </dsp:nvSpPr>
      <dsp:spPr>
        <a:xfrm>
          <a:off x="1878640" y="0"/>
          <a:ext cx="2496391" cy="476586"/>
        </a:xfrm>
        <a:prstGeom prst="chevron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>
              <a:solidFill>
                <a:sysClr val="window" lastClr="FFFFFF"/>
              </a:solidFill>
              <a:latin typeface="맑은 고딕"/>
              <a:ea typeface="맑은 고딕" panose="020B0503020000020004" pitchFamily="50" charset="-127"/>
              <a:cs typeface="+mn-cs"/>
            </a:rPr>
            <a:t>VINA </a:t>
          </a:r>
          <a:r>
            <a:rPr lang="ko-KR" altLang="en-US" sz="1400" b="1" kern="1200">
              <a:solidFill>
                <a:sysClr val="window" lastClr="FFFFFF"/>
              </a:solidFill>
              <a:latin typeface="맑은 고딕"/>
              <a:ea typeface="맑은 고딕" panose="020B0503020000020004" pitchFamily="50" charset="-127"/>
              <a:cs typeface="+mn-cs"/>
            </a:rPr>
            <a:t>물류확산</a:t>
          </a:r>
          <a:endParaRPr lang="ko-KR" altLang="en-US" sz="1400" b="1" kern="1200" dirty="0">
            <a:solidFill>
              <a:sysClr val="window" lastClr="FFFFFF"/>
            </a:solidFill>
            <a:latin typeface="맑은 고딕"/>
            <a:ea typeface="맑은 고딕" panose="020B0503020000020004" pitchFamily="50" charset="-127"/>
            <a:cs typeface="+mn-cs"/>
          </a:endParaRPr>
        </a:p>
      </dsp:txBody>
      <dsp:txXfrm>
        <a:off x="2116933" y="0"/>
        <a:ext cx="2019805" cy="476586"/>
      </dsp:txXfrm>
    </dsp:sp>
    <dsp:sp modelId="{5B224ADF-6E42-4D6F-9984-147F8F925F7E}">
      <dsp:nvSpPr>
        <dsp:cNvPr id="0" name=""/>
        <dsp:cNvSpPr/>
      </dsp:nvSpPr>
      <dsp:spPr>
        <a:xfrm>
          <a:off x="3925673" y="0"/>
          <a:ext cx="2609832" cy="476586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>
              <a:solidFill>
                <a:sysClr val="window" lastClr="FFFFFF"/>
              </a:solidFill>
              <a:latin typeface="맑은 고딕"/>
              <a:ea typeface="맑은 고딕" panose="020B0503020000020004" pitchFamily="50" charset="-127"/>
              <a:cs typeface="+mn-cs"/>
            </a:rPr>
            <a:t>ERP </a:t>
          </a:r>
          <a:r>
            <a:rPr lang="ko-KR" altLang="en-US" sz="1400" b="1" kern="1200">
              <a:solidFill>
                <a:sysClr val="window" lastClr="FFFFFF"/>
              </a:solidFill>
              <a:latin typeface="맑은 고딕"/>
              <a:ea typeface="맑은 고딕" panose="020B0503020000020004" pitchFamily="50" charset="-127"/>
              <a:cs typeface="+mn-cs"/>
            </a:rPr>
            <a:t>인사</a:t>
          </a:r>
          <a:r>
            <a:rPr lang="en-US" altLang="ko-KR" sz="1400" b="1" kern="1200">
              <a:solidFill>
                <a:sysClr val="window" lastClr="FFFFFF"/>
              </a:solidFill>
              <a:latin typeface="맑은 고딕"/>
              <a:ea typeface="맑은 고딕" panose="020B0503020000020004" pitchFamily="50" charset="-127"/>
              <a:cs typeface="+mn-cs"/>
            </a:rPr>
            <a:t>/</a:t>
          </a:r>
          <a:r>
            <a:rPr lang="ko-KR" altLang="en-US" sz="1400" b="1" kern="1200">
              <a:solidFill>
                <a:sysClr val="window" lastClr="FFFFFF"/>
              </a:solidFill>
              <a:latin typeface="맑은 고딕"/>
              <a:ea typeface="맑은 고딕" panose="020B0503020000020004" pitchFamily="50" charset="-127"/>
              <a:cs typeface="+mn-cs"/>
            </a:rPr>
            <a:t>회계</a:t>
          </a:r>
          <a:endParaRPr lang="ko-KR" altLang="en-US" sz="1400" b="1" kern="1200" dirty="0">
            <a:solidFill>
              <a:sysClr val="window" lastClr="FFFFFF"/>
            </a:solidFill>
            <a:latin typeface="맑은 고딕"/>
            <a:ea typeface="맑은 고딕" panose="020B0503020000020004" pitchFamily="50" charset="-127"/>
            <a:cs typeface="+mn-cs"/>
          </a:endParaRPr>
        </a:p>
      </dsp:txBody>
      <dsp:txXfrm>
        <a:off x="4163966" y="0"/>
        <a:ext cx="2133246" cy="476586"/>
      </dsp:txXfrm>
    </dsp:sp>
    <dsp:sp modelId="{720761E0-B609-43B9-A03E-15B779403EFF}">
      <dsp:nvSpPr>
        <dsp:cNvPr id="0" name=""/>
        <dsp:cNvSpPr/>
      </dsp:nvSpPr>
      <dsp:spPr>
        <a:xfrm>
          <a:off x="6086146" y="0"/>
          <a:ext cx="2246794" cy="476586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>
              <a:solidFill>
                <a:sysClr val="window" lastClr="FFFFFF"/>
              </a:solidFill>
              <a:latin typeface="맑은 고딕"/>
              <a:ea typeface="맑은 고딕" panose="020B0503020000020004" pitchFamily="50" charset="-127"/>
              <a:cs typeface="+mn-cs"/>
            </a:rPr>
            <a:t>ERP </a:t>
          </a:r>
          <a:r>
            <a:rPr lang="ko-KR" altLang="en-US" sz="1400" b="1" kern="1200">
              <a:solidFill>
                <a:sysClr val="window" lastClr="FFFFFF"/>
              </a:solidFill>
              <a:latin typeface="맑은 고딕"/>
              <a:ea typeface="맑은 고딕" panose="020B0503020000020004" pitchFamily="50" charset="-127"/>
              <a:cs typeface="+mn-cs"/>
            </a:rPr>
            <a:t>원가</a:t>
          </a:r>
          <a:endParaRPr lang="ko-KR" altLang="en-US" sz="1400" b="1" kern="1200" dirty="0">
            <a:solidFill>
              <a:sysClr val="window" lastClr="FFFFFF"/>
            </a:solidFill>
            <a:latin typeface="맑은 고딕"/>
            <a:ea typeface="맑은 고딕" panose="020B0503020000020004" pitchFamily="50" charset="-127"/>
            <a:cs typeface="+mn-cs"/>
          </a:endParaRPr>
        </a:p>
      </dsp:txBody>
      <dsp:txXfrm>
        <a:off x="6324439" y="0"/>
        <a:ext cx="1770208" cy="476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6"/>
            <a:ext cx="2945659" cy="496332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7" y="6"/>
            <a:ext cx="2945659" cy="496332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B1C77CC-598B-496B-ACF8-21026F251BB7}" type="datetimeFigureOut">
              <a:rPr lang="ko-KR" altLang="en-US" smtClean="0"/>
              <a:pPr/>
              <a:t>2022-07-01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94" tIns="45647" rIns="91294" bIns="45647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9" y="4715153"/>
            <a:ext cx="5438140" cy="4466987"/>
          </a:xfrm>
          <a:prstGeom prst="rect">
            <a:avLst/>
          </a:prstGeom>
        </p:spPr>
        <p:txBody>
          <a:bodyPr vert="horz" lIns="91294" tIns="45647" rIns="91294" bIns="45647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5" y="9428591"/>
            <a:ext cx="2945659" cy="496332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7" y="9428591"/>
            <a:ext cx="2945659" cy="496332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0EF9BA3-91A5-40D3-AF92-BE9999DEB97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412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3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152" algn="l" defTabSz="914303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303" algn="l" defTabSz="914303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455" algn="l" defTabSz="914303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607" algn="l" defTabSz="914303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5758" algn="l" defTabSz="91430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0" algn="l" defTabSz="91430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3" algn="l" defTabSz="91430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14" algn="l" defTabSz="91430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F9BA3-91A5-40D3-AF92-BE9999DEB979}" type="slidenum">
              <a:rPr lang="ko-KR" altLang="en-US" smtClean="0"/>
              <a:pPr/>
              <a:t>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427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978D299A-1D58-4E4F-B656-D682A335854F}"/>
              </a:ext>
            </a:extLst>
          </p:cNvPr>
          <p:cNvCxnSpPr/>
          <p:nvPr userDrawn="1"/>
        </p:nvCxnSpPr>
        <p:spPr>
          <a:xfrm>
            <a:off x="1" y="6418461"/>
            <a:ext cx="990441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  <a:effectLst>
            <a:outerShdw blurRad="38100" dist="12700" dir="5400000" algn="t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그림 96">
            <a:extLst>
              <a:ext uri="{FF2B5EF4-FFF2-40B4-BE49-F238E27FC236}">
                <a16:creationId xmlns:a16="http://schemas.microsoft.com/office/drawing/2014/main" id="{B46CCB76-342A-4031-A6FE-2659D3A579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0598" y="6521840"/>
            <a:ext cx="1221398" cy="248630"/>
          </a:xfrm>
          <a:prstGeom prst="rect">
            <a:avLst/>
          </a:prstGeom>
        </p:spPr>
      </p:pic>
      <p:sp>
        <p:nvSpPr>
          <p:cNvPr id="98" name="직사각형 97"/>
          <p:cNvSpPr/>
          <p:nvPr userDrawn="1"/>
        </p:nvSpPr>
        <p:spPr>
          <a:xfrm flipV="1">
            <a:off x="-1" y="-1"/>
            <a:ext cx="9904413" cy="612000"/>
          </a:xfrm>
          <a:prstGeom prst="rect">
            <a:avLst/>
          </a:prstGeom>
          <a:gradFill>
            <a:gsLst>
              <a:gs pos="59000">
                <a:srgbClr val="0D1743"/>
              </a:gs>
              <a:gs pos="0">
                <a:srgbClr val="00206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</a:t>
            </a:r>
          </a:p>
        </p:txBody>
      </p:sp>
      <p:sp>
        <p:nvSpPr>
          <p:cNvPr id="99" name="직사각형 98"/>
          <p:cNvSpPr/>
          <p:nvPr userDrawn="1"/>
        </p:nvSpPr>
        <p:spPr>
          <a:xfrm rot="10800000" flipV="1">
            <a:off x="-3" y="601687"/>
            <a:ext cx="9904413" cy="95166"/>
          </a:xfrm>
          <a:prstGeom prst="rect">
            <a:avLst/>
          </a:prstGeom>
          <a:pattFill prst="dk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4224"/>
            <a:ext cx="651002" cy="5906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BAF9B1-5250-43C8-9849-8873C92054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669" y="6503316"/>
            <a:ext cx="1589158" cy="24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1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50">
            <a:extLst>
              <a:ext uri="{FF2B5EF4-FFF2-40B4-BE49-F238E27FC236}">
                <a16:creationId xmlns:a16="http://schemas.microsoft.com/office/drawing/2014/main" id="{3DBB9373-459B-4D71-BD4B-6A7E83BEB961}"/>
              </a:ext>
            </a:extLst>
          </p:cNvPr>
          <p:cNvSpPr/>
          <p:nvPr userDrawn="1"/>
        </p:nvSpPr>
        <p:spPr>
          <a:xfrm>
            <a:off x="-139055" y="-171400"/>
            <a:ext cx="579317" cy="914946"/>
          </a:xfrm>
          <a:custGeom>
            <a:avLst/>
            <a:gdLst>
              <a:gd name="connsiteX0" fmla="*/ 0 w 579317"/>
              <a:gd name="connsiteY0" fmla="*/ 0 h 914946"/>
              <a:gd name="connsiteX1" fmla="*/ 57931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79317"/>
              <a:gd name="connsiteY0" fmla="*/ 0 h 914946"/>
              <a:gd name="connsiteX1" fmla="*/ 40786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79317"/>
              <a:gd name="connsiteY0" fmla="*/ 0 h 914946"/>
              <a:gd name="connsiteX1" fmla="*/ 36976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317" h="914946">
                <a:moveTo>
                  <a:pt x="0" y="0"/>
                </a:moveTo>
                <a:lnTo>
                  <a:pt x="369767" y="0"/>
                </a:lnTo>
                <a:lnTo>
                  <a:pt x="579317" y="914946"/>
                </a:lnTo>
                <a:lnTo>
                  <a:pt x="0" y="914946"/>
                </a:lnTo>
                <a:lnTo>
                  <a:pt x="0" y="0"/>
                </a:lnTo>
                <a:close/>
              </a:path>
            </a:pathLst>
          </a:custGeom>
          <a:pattFill prst="ltUp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6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AFEABF-CA8F-483F-BFF2-63474A71FDA2}"/>
              </a:ext>
            </a:extLst>
          </p:cNvPr>
          <p:cNvSpPr/>
          <p:nvPr userDrawn="1"/>
        </p:nvSpPr>
        <p:spPr>
          <a:xfrm>
            <a:off x="-592409" y="-171400"/>
            <a:ext cx="906708" cy="914946"/>
          </a:xfrm>
          <a:custGeom>
            <a:avLst/>
            <a:gdLst>
              <a:gd name="connsiteX0" fmla="*/ 0 w 3384376"/>
              <a:gd name="connsiteY0" fmla="*/ 0 h 7173416"/>
              <a:gd name="connsiteX1" fmla="*/ 3384376 w 3384376"/>
              <a:gd name="connsiteY1" fmla="*/ 0 h 7173416"/>
              <a:gd name="connsiteX2" fmla="*/ 3384376 w 3384376"/>
              <a:gd name="connsiteY2" fmla="*/ 7173416 h 7173416"/>
              <a:gd name="connsiteX3" fmla="*/ 0 w 3384376"/>
              <a:gd name="connsiteY3" fmla="*/ 7173416 h 7173416"/>
              <a:gd name="connsiteX4" fmla="*/ 0 w 3384376"/>
              <a:gd name="connsiteY4" fmla="*/ 0 h 7173416"/>
              <a:gd name="connsiteX0" fmla="*/ 0 w 7127701"/>
              <a:gd name="connsiteY0" fmla="*/ 0 h 7192466"/>
              <a:gd name="connsiteX1" fmla="*/ 7127701 w 7127701"/>
              <a:gd name="connsiteY1" fmla="*/ 19050 h 7192466"/>
              <a:gd name="connsiteX2" fmla="*/ 7127701 w 7127701"/>
              <a:gd name="connsiteY2" fmla="*/ 7192466 h 7192466"/>
              <a:gd name="connsiteX3" fmla="*/ 3743325 w 7127701"/>
              <a:gd name="connsiteY3" fmla="*/ 7192466 h 7192466"/>
              <a:gd name="connsiteX4" fmla="*/ 0 w 7127701"/>
              <a:gd name="connsiteY4" fmla="*/ 0 h 7192466"/>
              <a:gd name="connsiteX0" fmla="*/ 0 w 7127701"/>
              <a:gd name="connsiteY0" fmla="*/ 0 h 7192466"/>
              <a:gd name="connsiteX1" fmla="*/ 7127701 w 7127701"/>
              <a:gd name="connsiteY1" fmla="*/ 19050 h 7192466"/>
              <a:gd name="connsiteX2" fmla="*/ 7127701 w 7127701"/>
              <a:gd name="connsiteY2" fmla="*/ 7192466 h 7192466"/>
              <a:gd name="connsiteX3" fmla="*/ 2352675 w 7127701"/>
              <a:gd name="connsiteY3" fmla="*/ 7192466 h 7192466"/>
              <a:gd name="connsiteX4" fmla="*/ 0 w 7127701"/>
              <a:gd name="connsiteY4" fmla="*/ 0 h 7192466"/>
              <a:gd name="connsiteX0" fmla="*/ 0 w 7127701"/>
              <a:gd name="connsiteY0" fmla="*/ 0 h 7192466"/>
              <a:gd name="connsiteX1" fmla="*/ 5555289 w 7127701"/>
              <a:gd name="connsiteY1" fmla="*/ 19047 h 7192466"/>
              <a:gd name="connsiteX2" fmla="*/ 7127701 w 7127701"/>
              <a:gd name="connsiteY2" fmla="*/ 7192466 h 7192466"/>
              <a:gd name="connsiteX3" fmla="*/ 2352675 w 7127701"/>
              <a:gd name="connsiteY3" fmla="*/ 7192466 h 7192466"/>
              <a:gd name="connsiteX4" fmla="*/ 0 w 7127701"/>
              <a:gd name="connsiteY4" fmla="*/ 0 h 7192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27701" h="7192466">
                <a:moveTo>
                  <a:pt x="0" y="0"/>
                </a:moveTo>
                <a:lnTo>
                  <a:pt x="5555289" y="19047"/>
                </a:lnTo>
                <a:lnTo>
                  <a:pt x="7127701" y="7192466"/>
                </a:lnTo>
                <a:lnTo>
                  <a:pt x="2352675" y="7192466"/>
                </a:lnTo>
                <a:lnTo>
                  <a:pt x="0" y="0"/>
                </a:lnTo>
                <a:close/>
              </a:path>
            </a:pathLst>
          </a:custGeom>
          <a:pattFill prst="ltUpDiag">
            <a:fgClr>
              <a:srgbClr val="0070C0"/>
            </a:fgClr>
            <a:bgClr>
              <a:srgbClr val="05488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6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50">
            <a:extLst>
              <a:ext uri="{FF2B5EF4-FFF2-40B4-BE49-F238E27FC236}">
                <a16:creationId xmlns:a16="http://schemas.microsoft.com/office/drawing/2014/main" id="{E97AEAE5-BC3D-41B7-9DDA-653B16A88E46}"/>
              </a:ext>
            </a:extLst>
          </p:cNvPr>
          <p:cNvSpPr/>
          <p:nvPr userDrawn="1"/>
        </p:nvSpPr>
        <p:spPr>
          <a:xfrm rot="10800000">
            <a:off x="9466027" y="-171400"/>
            <a:ext cx="579317" cy="914946"/>
          </a:xfrm>
          <a:custGeom>
            <a:avLst/>
            <a:gdLst>
              <a:gd name="connsiteX0" fmla="*/ 0 w 579317"/>
              <a:gd name="connsiteY0" fmla="*/ 0 h 914946"/>
              <a:gd name="connsiteX1" fmla="*/ 57931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79317"/>
              <a:gd name="connsiteY0" fmla="*/ 0 h 914946"/>
              <a:gd name="connsiteX1" fmla="*/ 40786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79317"/>
              <a:gd name="connsiteY0" fmla="*/ 0 h 914946"/>
              <a:gd name="connsiteX1" fmla="*/ 36976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317" h="914946">
                <a:moveTo>
                  <a:pt x="0" y="0"/>
                </a:moveTo>
                <a:lnTo>
                  <a:pt x="369767" y="0"/>
                </a:lnTo>
                <a:lnTo>
                  <a:pt x="579317" y="914946"/>
                </a:lnTo>
                <a:lnTo>
                  <a:pt x="0" y="914946"/>
                </a:lnTo>
                <a:lnTo>
                  <a:pt x="0" y="0"/>
                </a:lnTo>
                <a:close/>
              </a:path>
            </a:pathLst>
          </a:custGeom>
          <a:pattFill prst="ltUp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6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0">
            <a:extLst>
              <a:ext uri="{FF2B5EF4-FFF2-40B4-BE49-F238E27FC236}">
                <a16:creationId xmlns:a16="http://schemas.microsoft.com/office/drawing/2014/main" id="{AE8E638B-A87D-48D9-AE34-A1860ED9E5D2}"/>
              </a:ext>
            </a:extLst>
          </p:cNvPr>
          <p:cNvSpPr/>
          <p:nvPr userDrawn="1"/>
        </p:nvSpPr>
        <p:spPr>
          <a:xfrm>
            <a:off x="9579728" y="-266777"/>
            <a:ext cx="581786" cy="1010323"/>
          </a:xfrm>
          <a:custGeom>
            <a:avLst/>
            <a:gdLst>
              <a:gd name="connsiteX0" fmla="*/ 0 w 3384376"/>
              <a:gd name="connsiteY0" fmla="*/ 0 h 7173416"/>
              <a:gd name="connsiteX1" fmla="*/ 3384376 w 3384376"/>
              <a:gd name="connsiteY1" fmla="*/ 0 h 7173416"/>
              <a:gd name="connsiteX2" fmla="*/ 3384376 w 3384376"/>
              <a:gd name="connsiteY2" fmla="*/ 7173416 h 7173416"/>
              <a:gd name="connsiteX3" fmla="*/ 0 w 3384376"/>
              <a:gd name="connsiteY3" fmla="*/ 7173416 h 7173416"/>
              <a:gd name="connsiteX4" fmla="*/ 0 w 3384376"/>
              <a:gd name="connsiteY4" fmla="*/ 0 h 7173416"/>
              <a:gd name="connsiteX0" fmla="*/ 0 w 7127701"/>
              <a:gd name="connsiteY0" fmla="*/ 0 h 7192466"/>
              <a:gd name="connsiteX1" fmla="*/ 7127701 w 7127701"/>
              <a:gd name="connsiteY1" fmla="*/ 19050 h 7192466"/>
              <a:gd name="connsiteX2" fmla="*/ 7127701 w 7127701"/>
              <a:gd name="connsiteY2" fmla="*/ 7192466 h 7192466"/>
              <a:gd name="connsiteX3" fmla="*/ 3743325 w 7127701"/>
              <a:gd name="connsiteY3" fmla="*/ 7192466 h 7192466"/>
              <a:gd name="connsiteX4" fmla="*/ 0 w 7127701"/>
              <a:gd name="connsiteY4" fmla="*/ 0 h 7192466"/>
              <a:gd name="connsiteX0" fmla="*/ 0 w 7127701"/>
              <a:gd name="connsiteY0" fmla="*/ 0 h 7192466"/>
              <a:gd name="connsiteX1" fmla="*/ 7127701 w 7127701"/>
              <a:gd name="connsiteY1" fmla="*/ 19050 h 7192466"/>
              <a:gd name="connsiteX2" fmla="*/ 7127701 w 7127701"/>
              <a:gd name="connsiteY2" fmla="*/ 7192466 h 7192466"/>
              <a:gd name="connsiteX3" fmla="*/ 2352675 w 7127701"/>
              <a:gd name="connsiteY3" fmla="*/ 7192466 h 7192466"/>
              <a:gd name="connsiteX4" fmla="*/ 0 w 7127701"/>
              <a:gd name="connsiteY4" fmla="*/ 0 h 7192466"/>
              <a:gd name="connsiteX0" fmla="*/ 0 w 6378933"/>
              <a:gd name="connsiteY0" fmla="*/ 0 h 7192466"/>
              <a:gd name="connsiteX1" fmla="*/ 6378933 w 6378933"/>
              <a:gd name="connsiteY1" fmla="*/ 19050 h 7192466"/>
              <a:gd name="connsiteX2" fmla="*/ 6378933 w 6378933"/>
              <a:gd name="connsiteY2" fmla="*/ 7192466 h 7192466"/>
              <a:gd name="connsiteX3" fmla="*/ 1603907 w 6378933"/>
              <a:gd name="connsiteY3" fmla="*/ 7192466 h 7192466"/>
              <a:gd name="connsiteX4" fmla="*/ 0 w 6378933"/>
              <a:gd name="connsiteY4" fmla="*/ 0 h 7192466"/>
              <a:gd name="connsiteX0" fmla="*/ 0 w 5778505"/>
              <a:gd name="connsiteY0" fmla="*/ 55830 h 7173419"/>
              <a:gd name="connsiteX1" fmla="*/ 5778505 w 5778505"/>
              <a:gd name="connsiteY1" fmla="*/ 3 h 7173419"/>
              <a:gd name="connsiteX2" fmla="*/ 5778505 w 5778505"/>
              <a:gd name="connsiteY2" fmla="*/ 7173419 h 7173419"/>
              <a:gd name="connsiteX3" fmla="*/ 1003479 w 5778505"/>
              <a:gd name="connsiteY3" fmla="*/ 7173419 h 7173419"/>
              <a:gd name="connsiteX4" fmla="*/ 0 w 5778505"/>
              <a:gd name="connsiteY4" fmla="*/ 55830 h 7173419"/>
              <a:gd name="connsiteX0" fmla="*/ 0 w 5778505"/>
              <a:gd name="connsiteY0" fmla="*/ 1 h 7117590"/>
              <a:gd name="connsiteX1" fmla="*/ 2628569 w 5778505"/>
              <a:gd name="connsiteY1" fmla="*/ 93925 h 7117590"/>
              <a:gd name="connsiteX2" fmla="*/ 5778505 w 5778505"/>
              <a:gd name="connsiteY2" fmla="*/ 7117590 h 7117590"/>
              <a:gd name="connsiteX3" fmla="*/ 1003479 w 5778505"/>
              <a:gd name="connsiteY3" fmla="*/ 7117590 h 7117590"/>
              <a:gd name="connsiteX4" fmla="*/ 0 w 5778505"/>
              <a:gd name="connsiteY4" fmla="*/ 1 h 7117590"/>
              <a:gd name="connsiteX0" fmla="*/ 0 w 2780985"/>
              <a:gd name="connsiteY0" fmla="*/ 1 h 7117590"/>
              <a:gd name="connsiteX1" fmla="*/ 2628569 w 2780985"/>
              <a:gd name="connsiteY1" fmla="*/ 93925 h 7117590"/>
              <a:gd name="connsiteX2" fmla="*/ 2780985 w 2780985"/>
              <a:gd name="connsiteY2" fmla="*/ 7117590 h 7117590"/>
              <a:gd name="connsiteX3" fmla="*/ 1003479 w 2780985"/>
              <a:gd name="connsiteY3" fmla="*/ 7117590 h 7117590"/>
              <a:gd name="connsiteX4" fmla="*/ 0 w 2780985"/>
              <a:gd name="connsiteY4" fmla="*/ 1 h 711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0985" h="7117590">
                <a:moveTo>
                  <a:pt x="0" y="1"/>
                </a:moveTo>
                <a:lnTo>
                  <a:pt x="2628569" y="93925"/>
                </a:lnTo>
                <a:lnTo>
                  <a:pt x="2780985" y="7117590"/>
                </a:lnTo>
                <a:lnTo>
                  <a:pt x="1003479" y="7117590"/>
                </a:lnTo>
                <a:lnTo>
                  <a:pt x="0" y="1"/>
                </a:lnTo>
                <a:close/>
              </a:path>
            </a:pathLst>
          </a:custGeom>
          <a:pattFill prst="ltUpDiag">
            <a:fgClr>
              <a:srgbClr val="0070C0"/>
            </a:fgClr>
            <a:bgClr>
              <a:srgbClr val="05488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6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8D299A-1D58-4E4F-B656-D682A335854F}"/>
              </a:ext>
            </a:extLst>
          </p:cNvPr>
          <p:cNvCxnSpPr/>
          <p:nvPr userDrawn="1"/>
        </p:nvCxnSpPr>
        <p:spPr>
          <a:xfrm>
            <a:off x="1" y="6418461"/>
            <a:ext cx="990441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  <a:effectLst>
            <a:outerShdw blurRad="38100" dist="12700" dir="5400000" algn="t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46CCB76-342A-4031-A6FE-2659D3A579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4874" y="6511280"/>
            <a:ext cx="1337122" cy="255758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AC04D64-0E7A-4A9B-8656-C1029415D0E5}"/>
              </a:ext>
            </a:extLst>
          </p:cNvPr>
          <p:cNvCxnSpPr>
            <a:cxnSpLocks/>
            <a:endCxn id="14" idx="3"/>
          </p:cNvCxnSpPr>
          <p:nvPr userDrawn="1"/>
        </p:nvCxnSpPr>
        <p:spPr>
          <a:xfrm>
            <a:off x="293761" y="733607"/>
            <a:ext cx="9495896" cy="993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526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071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50">
            <a:extLst>
              <a:ext uri="{FF2B5EF4-FFF2-40B4-BE49-F238E27FC236}">
                <a16:creationId xmlns:a16="http://schemas.microsoft.com/office/drawing/2014/main" id="{A3C91CA8-9D5E-47D2-B2E4-82DFA66CF685}"/>
              </a:ext>
            </a:extLst>
          </p:cNvPr>
          <p:cNvSpPr/>
          <p:nvPr userDrawn="1"/>
        </p:nvSpPr>
        <p:spPr>
          <a:xfrm>
            <a:off x="-16346" y="6021113"/>
            <a:ext cx="9920759" cy="687300"/>
          </a:xfrm>
          <a:custGeom>
            <a:avLst/>
            <a:gdLst>
              <a:gd name="connsiteX0" fmla="*/ 0 w 579317"/>
              <a:gd name="connsiteY0" fmla="*/ 0 h 914946"/>
              <a:gd name="connsiteX1" fmla="*/ 57931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79317"/>
              <a:gd name="connsiteY0" fmla="*/ 0 h 914946"/>
              <a:gd name="connsiteX1" fmla="*/ 40786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79317"/>
              <a:gd name="connsiteY0" fmla="*/ 0 h 914946"/>
              <a:gd name="connsiteX1" fmla="*/ 36976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98367"/>
              <a:gd name="connsiteY0" fmla="*/ 0 h 914946"/>
              <a:gd name="connsiteX1" fmla="*/ 598367 w 598367"/>
              <a:gd name="connsiteY1" fmla="*/ 9525 h 914946"/>
              <a:gd name="connsiteX2" fmla="*/ 579317 w 598367"/>
              <a:gd name="connsiteY2" fmla="*/ 914946 h 914946"/>
              <a:gd name="connsiteX3" fmla="*/ 0 w 598367"/>
              <a:gd name="connsiteY3" fmla="*/ 914946 h 914946"/>
              <a:gd name="connsiteX4" fmla="*/ 0 w 598367"/>
              <a:gd name="connsiteY4" fmla="*/ 0 h 91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367" h="914946">
                <a:moveTo>
                  <a:pt x="0" y="0"/>
                </a:moveTo>
                <a:lnTo>
                  <a:pt x="598367" y="9525"/>
                </a:lnTo>
                <a:lnTo>
                  <a:pt x="579317" y="914946"/>
                </a:lnTo>
                <a:lnTo>
                  <a:pt x="0" y="914946"/>
                </a:lnTo>
                <a:lnTo>
                  <a:pt x="0" y="0"/>
                </a:lnTo>
                <a:close/>
              </a:path>
            </a:pathLst>
          </a:custGeom>
          <a:pattFill prst="ltUp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D0EE3D-5054-4FFD-97F1-AD81727C8B28}"/>
              </a:ext>
            </a:extLst>
          </p:cNvPr>
          <p:cNvSpPr/>
          <p:nvPr userDrawn="1"/>
        </p:nvSpPr>
        <p:spPr>
          <a:xfrm>
            <a:off x="-16346" y="6090161"/>
            <a:ext cx="9920759" cy="764703"/>
          </a:xfrm>
          <a:prstGeom prst="rect">
            <a:avLst/>
          </a:prstGeom>
          <a:pattFill prst="ltUpDiag">
            <a:fgClr>
              <a:srgbClr val="0070C0"/>
            </a:fgClr>
            <a:bgClr>
              <a:srgbClr val="05488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06648C-8DD9-45E7-ADD3-4DAEBDBABF74}"/>
              </a:ext>
            </a:extLst>
          </p:cNvPr>
          <p:cNvSpPr/>
          <p:nvPr userDrawn="1"/>
        </p:nvSpPr>
        <p:spPr>
          <a:xfrm>
            <a:off x="3231443" y="6462572"/>
            <a:ext cx="349647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Copyright © 2021 Bizentro Co., Ltd. All rights reserved   |  Confidential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16407A-FAB0-46A3-A664-E47C8C44BE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4745" y="3220958"/>
            <a:ext cx="1873567" cy="13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84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172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832" y="2130427"/>
            <a:ext cx="8418751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485663" y="3886200"/>
            <a:ext cx="6933089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68950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30">
            <a:extLst>
              <a:ext uri="{FF2B5EF4-FFF2-40B4-BE49-F238E27FC236}">
                <a16:creationId xmlns:a16="http://schemas.microsoft.com/office/drawing/2014/main" id="{BD2ABEEF-C209-4483-B11F-0EB8813BAA00}"/>
              </a:ext>
            </a:extLst>
          </p:cNvPr>
          <p:cNvSpPr/>
          <p:nvPr userDrawn="1"/>
        </p:nvSpPr>
        <p:spPr>
          <a:xfrm rot="570348">
            <a:off x="-467279" y="-637298"/>
            <a:ext cx="5067128" cy="2944389"/>
          </a:xfrm>
          <a:custGeom>
            <a:avLst/>
            <a:gdLst>
              <a:gd name="connsiteX0" fmla="*/ 0 w 6552728"/>
              <a:gd name="connsiteY0" fmla="*/ 0 h 4697760"/>
              <a:gd name="connsiteX1" fmla="*/ 6552728 w 6552728"/>
              <a:gd name="connsiteY1" fmla="*/ 0 h 4697760"/>
              <a:gd name="connsiteX2" fmla="*/ 6552728 w 6552728"/>
              <a:gd name="connsiteY2" fmla="*/ 4697760 h 4697760"/>
              <a:gd name="connsiteX3" fmla="*/ 0 w 6552728"/>
              <a:gd name="connsiteY3" fmla="*/ 4697760 h 4697760"/>
              <a:gd name="connsiteX4" fmla="*/ 0 w 6552728"/>
              <a:gd name="connsiteY4" fmla="*/ 0 h 4697760"/>
              <a:gd name="connsiteX0" fmla="*/ 0 w 6552728"/>
              <a:gd name="connsiteY0" fmla="*/ 0 h 4697760"/>
              <a:gd name="connsiteX1" fmla="*/ 6552728 w 6552728"/>
              <a:gd name="connsiteY1" fmla="*/ 0 h 4697760"/>
              <a:gd name="connsiteX2" fmla="*/ 4200053 w 6552728"/>
              <a:gd name="connsiteY2" fmla="*/ 4697760 h 4697760"/>
              <a:gd name="connsiteX3" fmla="*/ 0 w 6552728"/>
              <a:gd name="connsiteY3" fmla="*/ 4697760 h 4697760"/>
              <a:gd name="connsiteX4" fmla="*/ 0 w 6552728"/>
              <a:gd name="connsiteY4" fmla="*/ 0 h 4697760"/>
              <a:gd name="connsiteX0" fmla="*/ 0 w 7525888"/>
              <a:gd name="connsiteY0" fmla="*/ 160786 h 4858546"/>
              <a:gd name="connsiteX1" fmla="*/ 7525888 w 7525888"/>
              <a:gd name="connsiteY1" fmla="*/ 0 h 4858546"/>
              <a:gd name="connsiteX2" fmla="*/ 4200053 w 7525888"/>
              <a:gd name="connsiteY2" fmla="*/ 4858546 h 4858546"/>
              <a:gd name="connsiteX3" fmla="*/ 0 w 7525888"/>
              <a:gd name="connsiteY3" fmla="*/ 4858546 h 4858546"/>
              <a:gd name="connsiteX4" fmla="*/ 0 w 7525888"/>
              <a:gd name="connsiteY4" fmla="*/ 160786 h 4858546"/>
              <a:gd name="connsiteX0" fmla="*/ 0 w 7365305"/>
              <a:gd name="connsiteY0" fmla="*/ 0 h 4697760"/>
              <a:gd name="connsiteX1" fmla="*/ 7365305 w 7365305"/>
              <a:gd name="connsiteY1" fmla="*/ 15620 h 4697760"/>
              <a:gd name="connsiteX2" fmla="*/ 4200053 w 7365305"/>
              <a:gd name="connsiteY2" fmla="*/ 4697760 h 4697760"/>
              <a:gd name="connsiteX3" fmla="*/ 0 w 7365305"/>
              <a:gd name="connsiteY3" fmla="*/ 4697760 h 4697760"/>
              <a:gd name="connsiteX4" fmla="*/ 0 w 7365305"/>
              <a:gd name="connsiteY4" fmla="*/ 0 h 4697760"/>
              <a:gd name="connsiteX0" fmla="*/ 0 w 7333354"/>
              <a:gd name="connsiteY0" fmla="*/ 0 h 4697760"/>
              <a:gd name="connsiteX1" fmla="*/ 7333354 w 7333354"/>
              <a:gd name="connsiteY1" fmla="*/ 8441 h 4697760"/>
              <a:gd name="connsiteX2" fmla="*/ 4200053 w 7333354"/>
              <a:gd name="connsiteY2" fmla="*/ 4697760 h 4697760"/>
              <a:gd name="connsiteX3" fmla="*/ 0 w 7333354"/>
              <a:gd name="connsiteY3" fmla="*/ 4697760 h 4697760"/>
              <a:gd name="connsiteX4" fmla="*/ 0 w 7333354"/>
              <a:gd name="connsiteY4" fmla="*/ 0 h 4697760"/>
              <a:gd name="connsiteX0" fmla="*/ 0 w 7333354"/>
              <a:gd name="connsiteY0" fmla="*/ 0 h 4697760"/>
              <a:gd name="connsiteX1" fmla="*/ 7333354 w 7333354"/>
              <a:gd name="connsiteY1" fmla="*/ 8441 h 4697760"/>
              <a:gd name="connsiteX2" fmla="*/ 4200053 w 7333354"/>
              <a:gd name="connsiteY2" fmla="*/ 4697760 h 4697760"/>
              <a:gd name="connsiteX3" fmla="*/ 18144 w 7333354"/>
              <a:gd name="connsiteY3" fmla="*/ 3355291 h 4697760"/>
              <a:gd name="connsiteX4" fmla="*/ 0 w 7333354"/>
              <a:gd name="connsiteY4" fmla="*/ 0 h 4697760"/>
              <a:gd name="connsiteX0" fmla="*/ 0 w 7333354"/>
              <a:gd name="connsiteY0" fmla="*/ 0 h 4217739"/>
              <a:gd name="connsiteX1" fmla="*/ 7333354 w 7333354"/>
              <a:gd name="connsiteY1" fmla="*/ 8441 h 4217739"/>
              <a:gd name="connsiteX2" fmla="*/ 4484514 w 7333354"/>
              <a:gd name="connsiteY2" fmla="*/ 4217739 h 4217739"/>
              <a:gd name="connsiteX3" fmla="*/ 18144 w 7333354"/>
              <a:gd name="connsiteY3" fmla="*/ 3355291 h 4217739"/>
              <a:gd name="connsiteX4" fmla="*/ 0 w 7333354"/>
              <a:gd name="connsiteY4" fmla="*/ 0 h 421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3354" h="4217739">
                <a:moveTo>
                  <a:pt x="0" y="0"/>
                </a:moveTo>
                <a:lnTo>
                  <a:pt x="7333354" y="8441"/>
                </a:lnTo>
                <a:lnTo>
                  <a:pt x="4484514" y="4217739"/>
                </a:lnTo>
                <a:lnTo>
                  <a:pt x="18144" y="3355291"/>
                </a:lnTo>
                <a:lnTo>
                  <a:pt x="0" y="0"/>
                </a:lnTo>
                <a:close/>
              </a:path>
            </a:pathLst>
          </a:custGeom>
          <a:pattFill prst="narHorz">
            <a:fgClr>
              <a:schemeClr val="tx2">
                <a:lumMod val="40000"/>
                <a:lumOff val="60000"/>
              </a:schemeClr>
            </a:fgClr>
            <a:bgClr>
              <a:schemeClr val="bg1">
                <a:lumMod val="65000"/>
              </a:schemeClr>
            </a:bgClr>
          </a:patt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30">
            <a:extLst>
              <a:ext uri="{FF2B5EF4-FFF2-40B4-BE49-F238E27FC236}">
                <a16:creationId xmlns:a16="http://schemas.microsoft.com/office/drawing/2014/main" id="{91F19E91-F93C-4509-A6A4-28F96DE05A78}"/>
              </a:ext>
            </a:extLst>
          </p:cNvPr>
          <p:cNvSpPr/>
          <p:nvPr userDrawn="1"/>
        </p:nvSpPr>
        <p:spPr>
          <a:xfrm>
            <a:off x="-99556" y="-370071"/>
            <a:ext cx="4536504" cy="2561455"/>
          </a:xfrm>
          <a:custGeom>
            <a:avLst/>
            <a:gdLst>
              <a:gd name="connsiteX0" fmla="*/ 0 w 6552728"/>
              <a:gd name="connsiteY0" fmla="*/ 0 h 4697760"/>
              <a:gd name="connsiteX1" fmla="*/ 6552728 w 6552728"/>
              <a:gd name="connsiteY1" fmla="*/ 0 h 4697760"/>
              <a:gd name="connsiteX2" fmla="*/ 6552728 w 6552728"/>
              <a:gd name="connsiteY2" fmla="*/ 4697760 h 4697760"/>
              <a:gd name="connsiteX3" fmla="*/ 0 w 6552728"/>
              <a:gd name="connsiteY3" fmla="*/ 4697760 h 4697760"/>
              <a:gd name="connsiteX4" fmla="*/ 0 w 6552728"/>
              <a:gd name="connsiteY4" fmla="*/ 0 h 4697760"/>
              <a:gd name="connsiteX0" fmla="*/ 0 w 6552728"/>
              <a:gd name="connsiteY0" fmla="*/ 0 h 4697760"/>
              <a:gd name="connsiteX1" fmla="*/ 6552728 w 6552728"/>
              <a:gd name="connsiteY1" fmla="*/ 0 h 4697760"/>
              <a:gd name="connsiteX2" fmla="*/ 4200053 w 6552728"/>
              <a:gd name="connsiteY2" fmla="*/ 4697760 h 4697760"/>
              <a:gd name="connsiteX3" fmla="*/ 0 w 6552728"/>
              <a:gd name="connsiteY3" fmla="*/ 4697760 h 4697760"/>
              <a:gd name="connsiteX4" fmla="*/ 0 w 6552728"/>
              <a:gd name="connsiteY4" fmla="*/ 0 h 4697760"/>
              <a:gd name="connsiteX0" fmla="*/ 0 w 7525888"/>
              <a:gd name="connsiteY0" fmla="*/ 160786 h 4858546"/>
              <a:gd name="connsiteX1" fmla="*/ 7525888 w 7525888"/>
              <a:gd name="connsiteY1" fmla="*/ 0 h 4858546"/>
              <a:gd name="connsiteX2" fmla="*/ 4200053 w 7525888"/>
              <a:gd name="connsiteY2" fmla="*/ 4858546 h 4858546"/>
              <a:gd name="connsiteX3" fmla="*/ 0 w 7525888"/>
              <a:gd name="connsiteY3" fmla="*/ 4858546 h 4858546"/>
              <a:gd name="connsiteX4" fmla="*/ 0 w 7525888"/>
              <a:gd name="connsiteY4" fmla="*/ 160786 h 4858546"/>
              <a:gd name="connsiteX0" fmla="*/ 0 w 7365305"/>
              <a:gd name="connsiteY0" fmla="*/ 0 h 4697760"/>
              <a:gd name="connsiteX1" fmla="*/ 7365305 w 7365305"/>
              <a:gd name="connsiteY1" fmla="*/ 15620 h 4697760"/>
              <a:gd name="connsiteX2" fmla="*/ 4200053 w 7365305"/>
              <a:gd name="connsiteY2" fmla="*/ 4697760 h 4697760"/>
              <a:gd name="connsiteX3" fmla="*/ 0 w 7365305"/>
              <a:gd name="connsiteY3" fmla="*/ 4697760 h 4697760"/>
              <a:gd name="connsiteX4" fmla="*/ 0 w 7365305"/>
              <a:gd name="connsiteY4" fmla="*/ 0 h 4697760"/>
              <a:gd name="connsiteX0" fmla="*/ 0 w 7333354"/>
              <a:gd name="connsiteY0" fmla="*/ 0 h 4697760"/>
              <a:gd name="connsiteX1" fmla="*/ 7333354 w 7333354"/>
              <a:gd name="connsiteY1" fmla="*/ 8441 h 4697760"/>
              <a:gd name="connsiteX2" fmla="*/ 4200053 w 7333354"/>
              <a:gd name="connsiteY2" fmla="*/ 4697760 h 4697760"/>
              <a:gd name="connsiteX3" fmla="*/ 0 w 7333354"/>
              <a:gd name="connsiteY3" fmla="*/ 4697760 h 4697760"/>
              <a:gd name="connsiteX4" fmla="*/ 0 w 7333354"/>
              <a:gd name="connsiteY4" fmla="*/ 0 h 4697760"/>
              <a:gd name="connsiteX0" fmla="*/ 0 w 7333354"/>
              <a:gd name="connsiteY0" fmla="*/ 0 h 4697760"/>
              <a:gd name="connsiteX1" fmla="*/ 7333354 w 7333354"/>
              <a:gd name="connsiteY1" fmla="*/ 8441 h 4697760"/>
              <a:gd name="connsiteX2" fmla="*/ 4200053 w 7333354"/>
              <a:gd name="connsiteY2" fmla="*/ 4697760 h 4697760"/>
              <a:gd name="connsiteX3" fmla="*/ 18144 w 7333354"/>
              <a:gd name="connsiteY3" fmla="*/ 3355291 h 4697760"/>
              <a:gd name="connsiteX4" fmla="*/ 0 w 7333354"/>
              <a:gd name="connsiteY4" fmla="*/ 0 h 4697760"/>
              <a:gd name="connsiteX0" fmla="*/ 0 w 7333354"/>
              <a:gd name="connsiteY0" fmla="*/ 0 h 4217739"/>
              <a:gd name="connsiteX1" fmla="*/ 7333354 w 7333354"/>
              <a:gd name="connsiteY1" fmla="*/ 8441 h 4217739"/>
              <a:gd name="connsiteX2" fmla="*/ 4484514 w 7333354"/>
              <a:gd name="connsiteY2" fmla="*/ 4217739 h 4217739"/>
              <a:gd name="connsiteX3" fmla="*/ 18144 w 7333354"/>
              <a:gd name="connsiteY3" fmla="*/ 3355291 h 4217739"/>
              <a:gd name="connsiteX4" fmla="*/ 0 w 7333354"/>
              <a:gd name="connsiteY4" fmla="*/ 0 h 421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3354" h="4217739">
                <a:moveTo>
                  <a:pt x="0" y="0"/>
                </a:moveTo>
                <a:lnTo>
                  <a:pt x="7333354" y="8441"/>
                </a:lnTo>
                <a:lnTo>
                  <a:pt x="4484514" y="4217739"/>
                </a:lnTo>
                <a:lnTo>
                  <a:pt x="18144" y="3355291"/>
                </a:lnTo>
                <a:lnTo>
                  <a:pt x="0" y="0"/>
                </a:lnTo>
                <a:close/>
              </a:path>
            </a:pathLst>
          </a:custGeom>
          <a:solidFill>
            <a:srgbClr val="05488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A775F1-0399-41BA-B6F5-F14B285142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3549" y="116632"/>
            <a:ext cx="2703195" cy="3429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B15CCC-5E8E-4535-811E-027B7B57BE12}"/>
              </a:ext>
            </a:extLst>
          </p:cNvPr>
          <p:cNvSpPr/>
          <p:nvPr userDrawn="1"/>
        </p:nvSpPr>
        <p:spPr>
          <a:xfrm>
            <a:off x="559718" y="642340"/>
            <a:ext cx="3240360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4000" dirty="0">
                <a:gradFill flip="none" rotWithShape="1">
                  <a:gsLst>
                    <a:gs pos="86000">
                      <a:prstClr val="white">
                        <a:lumMod val="95000"/>
                      </a:prstClr>
                    </a:gs>
                    <a:gs pos="45000">
                      <a:prstClr val="white"/>
                    </a:gs>
                    <a:gs pos="25000">
                      <a:prstClr val="white">
                        <a:lumMod val="95000"/>
                      </a:prstClr>
                    </a:gs>
                    <a:gs pos="33728">
                      <a:prstClr val="white">
                        <a:lumMod val="75000"/>
                      </a:prstClr>
                    </a:gs>
                    <a:gs pos="0">
                      <a:srgbClr val="FFFFFF"/>
                    </a:gs>
                    <a:gs pos="62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38100" dir="5400000" sy="-100000" algn="bl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AC33F34-2DF9-46D1-98CC-CBA7FAF63C6D}"/>
              </a:ext>
            </a:extLst>
          </p:cNvPr>
          <p:cNvCxnSpPr/>
          <p:nvPr userDrawn="1"/>
        </p:nvCxnSpPr>
        <p:spPr>
          <a:xfrm>
            <a:off x="1" y="6418461"/>
            <a:ext cx="990441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  <a:effectLst>
            <a:outerShdw blurRad="38100" dist="12700" dir="5400000" algn="t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97796ACF-EF42-4BB1-A1A9-D2F1FA7F39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4874" y="6511280"/>
            <a:ext cx="1337122" cy="2557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131E65D-4290-4DED-8A89-D82C151D02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686" y="6516173"/>
            <a:ext cx="751060" cy="215243"/>
          </a:xfrm>
          <a:prstGeom prst="rect">
            <a:avLst/>
          </a:prstGeom>
        </p:spPr>
      </p:pic>
      <p:grpSp>
        <p:nvGrpSpPr>
          <p:cNvPr id="21" name="Group 80">
            <a:extLst>
              <a:ext uri="{FF2B5EF4-FFF2-40B4-BE49-F238E27FC236}">
                <a16:creationId xmlns:a16="http://schemas.microsoft.com/office/drawing/2014/main" id="{30EC11C5-F2EA-4EEB-8221-456C6471941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5862632"/>
            <a:ext cx="9904412" cy="908553"/>
            <a:chOff x="247" y="4566"/>
            <a:chExt cx="3829" cy="1431"/>
          </a:xfrm>
        </p:grpSpPr>
        <p:grpSp>
          <p:nvGrpSpPr>
            <p:cNvPr id="22" name="Group 81">
              <a:extLst>
                <a:ext uri="{FF2B5EF4-FFF2-40B4-BE49-F238E27FC236}">
                  <a16:creationId xmlns:a16="http://schemas.microsoft.com/office/drawing/2014/main" id="{3643CD2D-B885-4E7A-AE0D-9D09E91921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1" y="4566"/>
              <a:ext cx="1915" cy="1431"/>
              <a:chOff x="2854" y="1824"/>
              <a:chExt cx="2622" cy="1882"/>
            </a:xfrm>
          </p:grpSpPr>
          <p:sp>
            <p:nvSpPr>
              <p:cNvPr id="61" name="Line 82">
                <a:extLst>
                  <a:ext uri="{FF2B5EF4-FFF2-40B4-BE49-F238E27FC236}">
                    <a16:creationId xmlns:a16="http://schemas.microsoft.com/office/drawing/2014/main" id="{B27E5A1A-D6C2-4EF6-844C-82C9A72E55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143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2" name="Line 83">
                <a:extLst>
                  <a:ext uri="{FF2B5EF4-FFF2-40B4-BE49-F238E27FC236}">
                    <a16:creationId xmlns:a16="http://schemas.microsoft.com/office/drawing/2014/main" id="{7610DEA6-1A70-4E98-B5A2-4BE1096F59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1687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3" name="Line 84">
                <a:extLst>
                  <a:ext uri="{FF2B5EF4-FFF2-40B4-BE49-F238E27FC236}">
                    <a16:creationId xmlns:a16="http://schemas.microsoft.com/office/drawing/2014/main" id="{E2FDE8EB-8A94-4901-BAD2-45DA28F3EA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487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" name="Line 85">
                <a:extLst>
                  <a:ext uri="{FF2B5EF4-FFF2-40B4-BE49-F238E27FC236}">
                    <a16:creationId xmlns:a16="http://schemas.microsoft.com/office/drawing/2014/main" id="{C3F31522-2B1C-4E08-9583-48C9E4A1BF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083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" name="Line 86">
                <a:extLst>
                  <a:ext uri="{FF2B5EF4-FFF2-40B4-BE49-F238E27FC236}">
                    <a16:creationId xmlns:a16="http://schemas.microsoft.com/office/drawing/2014/main" id="{712921B7-5F04-4968-8B97-95DBCB7E68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1704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" name="Line 87">
                <a:extLst>
                  <a:ext uri="{FF2B5EF4-FFF2-40B4-BE49-F238E27FC236}">
                    <a16:creationId xmlns:a16="http://schemas.microsoft.com/office/drawing/2014/main" id="{62828337-F3FD-46DC-9F3C-960598879B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1322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7" name="Line 88">
                <a:extLst>
                  <a:ext uri="{FF2B5EF4-FFF2-40B4-BE49-F238E27FC236}">
                    <a16:creationId xmlns:a16="http://schemas.microsoft.com/office/drawing/2014/main" id="{7A539ACF-3779-4BA5-9DE0-181D57511B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986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" name="Line 89">
                <a:extLst>
                  <a:ext uri="{FF2B5EF4-FFF2-40B4-BE49-F238E27FC236}">
                    <a16:creationId xmlns:a16="http://schemas.microsoft.com/office/drawing/2014/main" id="{78508449-23C0-425F-8301-4ACB5EAA55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651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" name="Line 90">
                <a:extLst>
                  <a:ext uri="{FF2B5EF4-FFF2-40B4-BE49-F238E27FC236}">
                    <a16:creationId xmlns:a16="http://schemas.microsoft.com/office/drawing/2014/main" id="{67240FBF-8792-4177-967F-439B86A4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314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" name="Line 91">
                <a:extLst>
                  <a:ext uri="{FF2B5EF4-FFF2-40B4-BE49-F238E27FC236}">
                    <a16:creationId xmlns:a16="http://schemas.microsoft.com/office/drawing/2014/main" id="{A688E029-137A-417F-BFA2-35F1E5323E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0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" name="Line 92">
                <a:extLst>
                  <a:ext uri="{FF2B5EF4-FFF2-40B4-BE49-F238E27FC236}">
                    <a16:creationId xmlns:a16="http://schemas.microsoft.com/office/drawing/2014/main" id="{2542B156-808B-4C37-98A1-B55410D0A5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1239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" name="Line 93">
                <a:extLst>
                  <a:ext uri="{FF2B5EF4-FFF2-40B4-BE49-F238E27FC236}">
                    <a16:creationId xmlns:a16="http://schemas.microsoft.com/office/drawing/2014/main" id="{B30A034E-0B03-44A9-AB4E-249710B9F5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1067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3" name="Line 94">
                <a:extLst>
                  <a:ext uri="{FF2B5EF4-FFF2-40B4-BE49-F238E27FC236}">
                    <a16:creationId xmlns:a16="http://schemas.microsoft.com/office/drawing/2014/main" id="{C14AACCB-7DB9-4710-A888-96C04EE946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919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4" name="Line 95">
                <a:extLst>
                  <a:ext uri="{FF2B5EF4-FFF2-40B4-BE49-F238E27FC236}">
                    <a16:creationId xmlns:a16="http://schemas.microsoft.com/office/drawing/2014/main" id="{AC921ACC-F1FC-4BD0-B124-848BEFD26E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77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5" name="Line 96">
                <a:extLst>
                  <a:ext uri="{FF2B5EF4-FFF2-40B4-BE49-F238E27FC236}">
                    <a16:creationId xmlns:a16="http://schemas.microsoft.com/office/drawing/2014/main" id="{CED02A2E-4154-423F-B6B4-2417A4D91B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77" y="1824"/>
                <a:ext cx="2599" cy="64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6" name="Line 97">
                <a:extLst>
                  <a:ext uri="{FF2B5EF4-FFF2-40B4-BE49-F238E27FC236}">
                    <a16:creationId xmlns:a16="http://schemas.microsoft.com/office/drawing/2014/main" id="{58DFAF12-B4E7-477F-8027-2CE74947D0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514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7" name="Line 98">
                <a:extLst>
                  <a:ext uri="{FF2B5EF4-FFF2-40B4-BE49-F238E27FC236}">
                    <a16:creationId xmlns:a16="http://schemas.microsoft.com/office/drawing/2014/main" id="{777EB269-6972-476D-B83B-BC78F5DF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405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8AFBF804-F1E9-4176-A592-BED17B691F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298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9C70D0B0-4C8F-4826-9224-1A03300040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213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DEF0F455-746C-458D-A351-6284E58242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126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5A4BCD54-40D6-49B4-A317-94A25402ED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63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3" name="Group 103">
              <a:extLst>
                <a:ext uri="{FF2B5EF4-FFF2-40B4-BE49-F238E27FC236}">
                  <a16:creationId xmlns:a16="http://schemas.microsoft.com/office/drawing/2014/main" id="{DD80DFF4-1751-47BD-B767-79B7F0B1E2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7" y="4566"/>
              <a:ext cx="1914" cy="1431"/>
              <a:chOff x="235" y="1824"/>
              <a:chExt cx="2619" cy="1882"/>
            </a:xfrm>
          </p:grpSpPr>
          <p:sp>
            <p:nvSpPr>
              <p:cNvPr id="40" name="Line 104">
                <a:extLst>
                  <a:ext uri="{FF2B5EF4-FFF2-40B4-BE49-F238E27FC236}">
                    <a16:creationId xmlns:a16="http://schemas.microsoft.com/office/drawing/2014/main" id="{2A227641-FD45-426A-A34E-D7FAC2D92E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" name="Line 105">
                <a:extLst>
                  <a:ext uri="{FF2B5EF4-FFF2-40B4-BE49-F238E27FC236}">
                    <a16:creationId xmlns:a16="http://schemas.microsoft.com/office/drawing/2014/main" id="{F48A6E43-02A1-41ED-9729-8C26361150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143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" name="Line 106">
                <a:extLst>
                  <a:ext uri="{FF2B5EF4-FFF2-40B4-BE49-F238E27FC236}">
                    <a16:creationId xmlns:a16="http://schemas.microsoft.com/office/drawing/2014/main" id="{15E61642-5429-485A-B9A2-CADA783421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1687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3" name="Line 107">
                <a:extLst>
                  <a:ext uri="{FF2B5EF4-FFF2-40B4-BE49-F238E27FC236}">
                    <a16:creationId xmlns:a16="http://schemas.microsoft.com/office/drawing/2014/main" id="{161D94D7-CEEE-49F0-A59E-170CE3DF32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1" y="1824"/>
                <a:ext cx="2483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4" name="Line 108">
                <a:extLst>
                  <a:ext uri="{FF2B5EF4-FFF2-40B4-BE49-F238E27FC236}">
                    <a16:creationId xmlns:a16="http://schemas.microsoft.com/office/drawing/2014/main" id="{05B42670-0D07-4CF7-AAC2-3B02B82325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74" y="1824"/>
                <a:ext cx="2080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5" name="Line 109">
                <a:extLst>
                  <a:ext uri="{FF2B5EF4-FFF2-40B4-BE49-F238E27FC236}">
                    <a16:creationId xmlns:a16="http://schemas.microsoft.com/office/drawing/2014/main" id="{A9FCB5EC-18CA-4789-AD59-5BD49A7B0A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53" y="1824"/>
                <a:ext cx="1701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" name="Line 110">
                <a:extLst>
                  <a:ext uri="{FF2B5EF4-FFF2-40B4-BE49-F238E27FC236}">
                    <a16:creationId xmlns:a16="http://schemas.microsoft.com/office/drawing/2014/main" id="{334BB76C-CC84-478F-A25D-94F3145B64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4" y="1824"/>
                <a:ext cx="1320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Line 111">
                <a:extLst>
                  <a:ext uri="{FF2B5EF4-FFF2-40B4-BE49-F238E27FC236}">
                    <a16:creationId xmlns:a16="http://schemas.microsoft.com/office/drawing/2014/main" id="{D615058C-790A-4F77-BB5B-71F0BFE62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72" y="1824"/>
                <a:ext cx="982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8" name="Line 112">
                <a:extLst>
                  <a:ext uri="{FF2B5EF4-FFF2-40B4-BE49-F238E27FC236}">
                    <a16:creationId xmlns:a16="http://schemas.microsoft.com/office/drawing/2014/main" id="{BDEE4D66-5B30-4E40-B8FD-A618C606B0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6" y="1824"/>
                <a:ext cx="648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9" name="Line 113">
                <a:extLst>
                  <a:ext uri="{FF2B5EF4-FFF2-40B4-BE49-F238E27FC236}">
                    <a16:creationId xmlns:a16="http://schemas.microsoft.com/office/drawing/2014/main" id="{B3520B65-0632-452C-A5F4-E4B2D64416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43" y="1824"/>
                <a:ext cx="311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0" name="Line 114">
                <a:extLst>
                  <a:ext uri="{FF2B5EF4-FFF2-40B4-BE49-F238E27FC236}">
                    <a16:creationId xmlns:a16="http://schemas.microsoft.com/office/drawing/2014/main" id="{A49BB277-B6F3-41B7-A871-EFF7979494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1239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1" name="Line 115">
                <a:extLst>
                  <a:ext uri="{FF2B5EF4-FFF2-40B4-BE49-F238E27FC236}">
                    <a16:creationId xmlns:a16="http://schemas.microsoft.com/office/drawing/2014/main" id="{6D8A343A-735E-48E7-B0E7-16CFAC2201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1067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2" name="Line 116">
                <a:extLst>
                  <a:ext uri="{FF2B5EF4-FFF2-40B4-BE49-F238E27FC236}">
                    <a16:creationId xmlns:a16="http://schemas.microsoft.com/office/drawing/2014/main" id="{83FB8566-3EC4-4E64-BDE3-05FDFF8AC8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919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3" name="Line 117">
                <a:extLst>
                  <a:ext uri="{FF2B5EF4-FFF2-40B4-BE49-F238E27FC236}">
                    <a16:creationId xmlns:a16="http://schemas.microsoft.com/office/drawing/2014/main" id="{DCCE67F4-F0E2-46C4-B857-AB03E63E57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77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4" name="Line 118">
                <a:extLst>
                  <a:ext uri="{FF2B5EF4-FFF2-40B4-BE49-F238E27FC236}">
                    <a16:creationId xmlns:a16="http://schemas.microsoft.com/office/drawing/2014/main" id="{2FE421BC-C6FB-4EC0-988E-AE41CFE2CB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597" cy="64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5" name="Line 119">
                <a:extLst>
                  <a:ext uri="{FF2B5EF4-FFF2-40B4-BE49-F238E27FC236}">
                    <a16:creationId xmlns:a16="http://schemas.microsoft.com/office/drawing/2014/main" id="{1B7B1694-74C8-497E-8F1C-EEBCBDCCDC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514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6" name="Line 120">
                <a:extLst>
                  <a:ext uri="{FF2B5EF4-FFF2-40B4-BE49-F238E27FC236}">
                    <a16:creationId xmlns:a16="http://schemas.microsoft.com/office/drawing/2014/main" id="{20A37399-ABE8-4064-A9B8-4CFA566BFD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405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7" name="Line 121">
                <a:extLst>
                  <a:ext uri="{FF2B5EF4-FFF2-40B4-BE49-F238E27FC236}">
                    <a16:creationId xmlns:a16="http://schemas.microsoft.com/office/drawing/2014/main" id="{12389393-2C71-4C05-8DE0-9939E9825D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298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8" name="Line 122">
                <a:extLst>
                  <a:ext uri="{FF2B5EF4-FFF2-40B4-BE49-F238E27FC236}">
                    <a16:creationId xmlns:a16="http://schemas.microsoft.com/office/drawing/2014/main" id="{A4C65B1F-7699-4FE4-A7E3-BA6D2C922B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213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9" name="Line 123">
                <a:extLst>
                  <a:ext uri="{FF2B5EF4-FFF2-40B4-BE49-F238E27FC236}">
                    <a16:creationId xmlns:a16="http://schemas.microsoft.com/office/drawing/2014/main" id="{F068C4A6-1452-487B-97D9-3DA8DDF03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126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" name="Line 124">
                <a:extLst>
                  <a:ext uri="{FF2B5EF4-FFF2-40B4-BE49-F238E27FC236}">
                    <a16:creationId xmlns:a16="http://schemas.microsoft.com/office/drawing/2014/main" id="{7C4E289A-C93F-4604-AEC8-26F7E7B759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63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4" name="Group 125">
              <a:extLst>
                <a:ext uri="{FF2B5EF4-FFF2-40B4-BE49-F238E27FC236}">
                  <a16:creationId xmlns:a16="http://schemas.microsoft.com/office/drawing/2014/main" id="{822393E0-C0DB-430B-902C-07F46E6E3E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7" y="4581"/>
              <a:ext cx="3829" cy="1220"/>
              <a:chOff x="235" y="1844"/>
              <a:chExt cx="5241" cy="1605"/>
            </a:xfrm>
          </p:grpSpPr>
          <p:grpSp>
            <p:nvGrpSpPr>
              <p:cNvPr id="25" name="Group 126">
                <a:extLst>
                  <a:ext uri="{FF2B5EF4-FFF2-40B4-BE49-F238E27FC236}">
                    <a16:creationId xmlns:a16="http://schemas.microsoft.com/office/drawing/2014/main" id="{5C103FAC-776E-4834-B78F-5A4D91F2CF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5" y="2750"/>
                <a:ext cx="5241" cy="699"/>
                <a:chOff x="235" y="2750"/>
                <a:chExt cx="5241" cy="699"/>
              </a:xfrm>
            </p:grpSpPr>
            <p:sp>
              <p:nvSpPr>
                <p:cNvPr id="36" name="Line 127">
                  <a:extLst>
                    <a:ext uri="{FF2B5EF4-FFF2-40B4-BE49-F238E27FC236}">
                      <a16:creationId xmlns:a16="http://schemas.microsoft.com/office/drawing/2014/main" id="{C62C7576-E59B-425C-938F-CF982BAEB3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3449"/>
                  <a:ext cx="5241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7" name="Line 128">
                  <a:extLst>
                    <a:ext uri="{FF2B5EF4-FFF2-40B4-BE49-F238E27FC236}">
                      <a16:creationId xmlns:a16="http://schemas.microsoft.com/office/drawing/2014/main" id="{290BA11C-B41A-493F-91A1-81EDB1FAE4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3191"/>
                  <a:ext cx="5241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8" name="Line 129">
                  <a:extLst>
                    <a:ext uri="{FF2B5EF4-FFF2-40B4-BE49-F238E27FC236}">
                      <a16:creationId xmlns:a16="http://schemas.microsoft.com/office/drawing/2014/main" id="{768B8D75-E18D-4D7B-833D-1984F7B9D2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2958"/>
                  <a:ext cx="5239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Line 130">
                  <a:extLst>
                    <a:ext uri="{FF2B5EF4-FFF2-40B4-BE49-F238E27FC236}">
                      <a16:creationId xmlns:a16="http://schemas.microsoft.com/office/drawing/2014/main" id="{CF367203-9772-462D-913B-B5F3F76C3A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2750"/>
                  <a:ext cx="5239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26" name="Group 131">
                <a:extLst>
                  <a:ext uri="{FF2B5EF4-FFF2-40B4-BE49-F238E27FC236}">
                    <a16:creationId xmlns:a16="http://schemas.microsoft.com/office/drawing/2014/main" id="{112E6758-D4CA-423C-8117-3F6DCA48BA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5" y="1844"/>
                <a:ext cx="5241" cy="728"/>
                <a:chOff x="235" y="1844"/>
                <a:chExt cx="5241" cy="728"/>
              </a:xfrm>
            </p:grpSpPr>
            <p:sp>
              <p:nvSpPr>
                <p:cNvPr id="27" name="Line 132">
                  <a:extLst>
                    <a:ext uri="{FF2B5EF4-FFF2-40B4-BE49-F238E27FC236}">
                      <a16:creationId xmlns:a16="http://schemas.microsoft.com/office/drawing/2014/main" id="{8702939D-8A35-4676-BC0F-BD6B28333A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2572"/>
                  <a:ext cx="5241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" name="Line 133">
                  <a:extLst>
                    <a:ext uri="{FF2B5EF4-FFF2-40B4-BE49-F238E27FC236}">
                      <a16:creationId xmlns:a16="http://schemas.microsoft.com/office/drawing/2014/main" id="{A74F71EA-BDF2-4DC1-9663-7C730CD22B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5" y="2401"/>
                  <a:ext cx="5241" cy="1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" name="Line 134">
                  <a:extLst>
                    <a:ext uri="{FF2B5EF4-FFF2-40B4-BE49-F238E27FC236}">
                      <a16:creationId xmlns:a16="http://schemas.microsoft.com/office/drawing/2014/main" id="{A9EA7AA3-8546-4112-A06A-35545B9C86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2245"/>
                  <a:ext cx="5241" cy="5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Line 135">
                  <a:extLst>
                    <a:ext uri="{FF2B5EF4-FFF2-40B4-BE49-F238E27FC236}">
                      <a16:creationId xmlns:a16="http://schemas.microsoft.com/office/drawing/2014/main" id="{BEEC5E9F-301C-491B-9148-61DADE016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2121"/>
                  <a:ext cx="5217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1" name="Line 136">
                  <a:extLst>
                    <a:ext uri="{FF2B5EF4-FFF2-40B4-BE49-F238E27FC236}">
                      <a16:creationId xmlns:a16="http://schemas.microsoft.com/office/drawing/2014/main" id="{B8CCBC56-D848-4622-BBB5-B1AA577BED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5" y="2015"/>
                  <a:ext cx="5241" cy="6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2" name="Line 137">
                  <a:extLst>
                    <a:ext uri="{FF2B5EF4-FFF2-40B4-BE49-F238E27FC236}">
                      <a16:creationId xmlns:a16="http://schemas.microsoft.com/office/drawing/2014/main" id="{EC562B2C-0964-45E0-A873-5CDC2346FF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1946"/>
                  <a:ext cx="5241" cy="4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Line 138">
                  <a:extLst>
                    <a:ext uri="{FF2B5EF4-FFF2-40B4-BE49-F238E27FC236}">
                      <a16:creationId xmlns:a16="http://schemas.microsoft.com/office/drawing/2014/main" id="{9B5137C7-F9C1-4B4C-A6C9-86FC67BD20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5" y="1908"/>
                  <a:ext cx="5241" cy="1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4" name="Line 139">
                  <a:extLst>
                    <a:ext uri="{FF2B5EF4-FFF2-40B4-BE49-F238E27FC236}">
                      <a16:creationId xmlns:a16="http://schemas.microsoft.com/office/drawing/2014/main" id="{5F148B9D-69A8-48CD-ABE0-74C0D20350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8" y="1866"/>
                  <a:ext cx="5218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" name="Line 140">
                  <a:extLst>
                    <a:ext uri="{FF2B5EF4-FFF2-40B4-BE49-F238E27FC236}">
                      <a16:creationId xmlns:a16="http://schemas.microsoft.com/office/drawing/2014/main" id="{BF4DB87C-4B23-4758-8269-37225E5BC5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1844"/>
                  <a:ext cx="5241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  <p:sp>
        <p:nvSpPr>
          <p:cNvPr id="82" name="타원 81">
            <a:extLst>
              <a:ext uri="{FF2B5EF4-FFF2-40B4-BE49-F238E27FC236}">
                <a16:creationId xmlns:a16="http://schemas.microsoft.com/office/drawing/2014/main" id="{842E0C41-BA39-4B46-B868-5E0047A2332F}"/>
              </a:ext>
            </a:extLst>
          </p:cNvPr>
          <p:cNvSpPr/>
          <p:nvPr userDrawn="1"/>
        </p:nvSpPr>
        <p:spPr>
          <a:xfrm>
            <a:off x="3165451" y="5357560"/>
            <a:ext cx="463363" cy="463363"/>
          </a:xfrm>
          <a:prstGeom prst="ellipse">
            <a:avLst/>
          </a:prstGeom>
          <a:solidFill>
            <a:schemeClr val="bg1">
              <a:lumMod val="9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547B72B-138F-4633-BD8A-D29F6F543832}"/>
              </a:ext>
            </a:extLst>
          </p:cNvPr>
          <p:cNvSpPr/>
          <p:nvPr userDrawn="1"/>
        </p:nvSpPr>
        <p:spPr>
          <a:xfrm>
            <a:off x="4343106" y="5440542"/>
            <a:ext cx="833544" cy="833544"/>
          </a:xfrm>
          <a:prstGeom prst="ellipse">
            <a:avLst/>
          </a:prstGeom>
          <a:solidFill>
            <a:schemeClr val="bg1">
              <a:lumMod val="8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DEF8C5E-18CA-4548-9B57-D580DD7E3293}"/>
              </a:ext>
            </a:extLst>
          </p:cNvPr>
          <p:cNvSpPr/>
          <p:nvPr userDrawn="1"/>
        </p:nvSpPr>
        <p:spPr>
          <a:xfrm>
            <a:off x="6372756" y="5971257"/>
            <a:ext cx="463363" cy="463363"/>
          </a:xfrm>
          <a:prstGeom prst="ellipse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4E04D827-0517-4572-9B96-A8E46A757A2F}"/>
              </a:ext>
            </a:extLst>
          </p:cNvPr>
          <p:cNvSpPr/>
          <p:nvPr userDrawn="1"/>
        </p:nvSpPr>
        <p:spPr>
          <a:xfrm>
            <a:off x="8480598" y="4941168"/>
            <a:ext cx="1440160" cy="1440160"/>
          </a:xfrm>
          <a:prstGeom prst="ellipse">
            <a:avLst/>
          </a:prstGeom>
          <a:solidFill>
            <a:schemeClr val="bg1">
              <a:lumMod val="8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36058AD3-83C5-4F0E-B0BC-78EB40880C56}"/>
              </a:ext>
            </a:extLst>
          </p:cNvPr>
          <p:cNvSpPr/>
          <p:nvPr userDrawn="1"/>
        </p:nvSpPr>
        <p:spPr>
          <a:xfrm>
            <a:off x="7990851" y="5647263"/>
            <a:ext cx="219106" cy="219106"/>
          </a:xfrm>
          <a:prstGeom prst="ellipse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7" name="그림 86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360" y="6523794"/>
            <a:ext cx="819847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2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50">
            <a:extLst>
              <a:ext uri="{FF2B5EF4-FFF2-40B4-BE49-F238E27FC236}">
                <a16:creationId xmlns:a16="http://schemas.microsoft.com/office/drawing/2014/main" id="{A3C91CA8-9D5E-47D2-B2E4-82DFA66CF685}"/>
              </a:ext>
            </a:extLst>
          </p:cNvPr>
          <p:cNvSpPr/>
          <p:nvPr userDrawn="1"/>
        </p:nvSpPr>
        <p:spPr>
          <a:xfrm>
            <a:off x="-16346" y="6011877"/>
            <a:ext cx="9920759" cy="687300"/>
          </a:xfrm>
          <a:custGeom>
            <a:avLst/>
            <a:gdLst>
              <a:gd name="connsiteX0" fmla="*/ 0 w 579317"/>
              <a:gd name="connsiteY0" fmla="*/ 0 h 914946"/>
              <a:gd name="connsiteX1" fmla="*/ 57931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79317"/>
              <a:gd name="connsiteY0" fmla="*/ 0 h 914946"/>
              <a:gd name="connsiteX1" fmla="*/ 40786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79317"/>
              <a:gd name="connsiteY0" fmla="*/ 0 h 914946"/>
              <a:gd name="connsiteX1" fmla="*/ 36976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98367"/>
              <a:gd name="connsiteY0" fmla="*/ 0 h 914946"/>
              <a:gd name="connsiteX1" fmla="*/ 598367 w 598367"/>
              <a:gd name="connsiteY1" fmla="*/ 9525 h 914946"/>
              <a:gd name="connsiteX2" fmla="*/ 579317 w 598367"/>
              <a:gd name="connsiteY2" fmla="*/ 914946 h 914946"/>
              <a:gd name="connsiteX3" fmla="*/ 0 w 598367"/>
              <a:gd name="connsiteY3" fmla="*/ 914946 h 914946"/>
              <a:gd name="connsiteX4" fmla="*/ 0 w 598367"/>
              <a:gd name="connsiteY4" fmla="*/ 0 h 91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367" h="914946">
                <a:moveTo>
                  <a:pt x="0" y="0"/>
                </a:moveTo>
                <a:lnTo>
                  <a:pt x="598367" y="9525"/>
                </a:lnTo>
                <a:lnTo>
                  <a:pt x="579317" y="914946"/>
                </a:lnTo>
                <a:lnTo>
                  <a:pt x="0" y="914946"/>
                </a:lnTo>
                <a:lnTo>
                  <a:pt x="0" y="0"/>
                </a:lnTo>
                <a:close/>
              </a:path>
            </a:pathLst>
          </a:custGeom>
          <a:pattFill prst="ltUp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D0EE3D-5054-4FFD-97F1-AD81727C8B28}"/>
              </a:ext>
            </a:extLst>
          </p:cNvPr>
          <p:cNvSpPr/>
          <p:nvPr userDrawn="1"/>
        </p:nvSpPr>
        <p:spPr>
          <a:xfrm>
            <a:off x="-16346" y="6080925"/>
            <a:ext cx="9920759" cy="764703"/>
          </a:xfrm>
          <a:prstGeom prst="rect">
            <a:avLst/>
          </a:prstGeom>
          <a:pattFill prst="ltUpDiag">
            <a:fgClr>
              <a:srgbClr val="0070C0"/>
            </a:fgClr>
            <a:bgClr>
              <a:srgbClr val="05488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1040DD02-8CA8-412E-98E4-BDDEFCACE84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63774" y="5406824"/>
            <a:ext cx="7721202" cy="965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85000"/>
              </a:lnSpc>
              <a:spcBef>
                <a:spcPct val="20000"/>
              </a:spcBef>
              <a:buClr>
                <a:schemeClr val="bg1"/>
              </a:buClr>
              <a:buFont typeface="Wingdings" panose="05000000000000000000" pitchFamily="2" charset="2"/>
              <a:buChar char="•"/>
              <a:defRPr kumimoji="1" sz="2400" b="1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bg1"/>
              </a:buClr>
              <a:buFont typeface="Wingdings" panose="05000000000000000000" pitchFamily="2" charset="2"/>
              <a:buChar char="q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Char char="―"/>
              <a:defRPr kumimoji="1" sz="2400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Char char="•"/>
              <a:defRPr kumimoji="1" sz="1600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 latinLnBrk="0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ko-KR" altLang="en-US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상기 문서에 대한 저작권을 포함한 지적재산권은 비젠트로</a:t>
            </a:r>
            <a:r>
              <a:rPr kumimoji="0" lang="en-US" altLang="ko-KR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kumimoji="0" lang="en-US" altLang="ko-KR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en-US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에게 있으며</a:t>
            </a:r>
            <a:r>
              <a:rPr kumimoji="0" lang="en-US" altLang="ko-KR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비젠트로</a:t>
            </a:r>
            <a:r>
              <a:rPr kumimoji="0" lang="en-US" altLang="ko-KR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kumimoji="0" lang="en-US" altLang="ko-KR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en-US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기밀정보 및 영업비밀을 포함하고 있습니다</a:t>
            </a:r>
            <a:r>
              <a:rPr kumimoji="0" lang="en-US" altLang="ko-KR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ctr" latinLnBrk="0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ko-KR" altLang="en-US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 문서를 제공된 목적 외에 다른 목적으로  사용</a:t>
            </a:r>
            <a:r>
              <a:rPr kumimoji="0" lang="en-US" altLang="ko-KR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r>
              <a:rPr kumimoji="0" lang="en-US" altLang="ko-KR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공개</a:t>
            </a:r>
            <a:r>
              <a:rPr kumimoji="0" lang="en-US" altLang="ko-KR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배포하는 것은 비젠트로</a:t>
            </a:r>
            <a:r>
              <a:rPr kumimoji="0" lang="en-US" altLang="ko-KR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kumimoji="0" lang="en-US" altLang="ko-KR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en-US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영업비밀 및 지적재산권 침해가 되므로 엄격히 금지합니다</a:t>
            </a:r>
            <a:r>
              <a:rPr kumimoji="0" lang="en-US" altLang="ko-KR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06648C-8DD9-45E7-ADD3-4DAEBDBABF74}"/>
              </a:ext>
            </a:extLst>
          </p:cNvPr>
          <p:cNvSpPr/>
          <p:nvPr userDrawn="1"/>
        </p:nvSpPr>
        <p:spPr>
          <a:xfrm>
            <a:off x="3231443" y="6453336"/>
            <a:ext cx="349647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800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Copyright © 2021 Bizentro Co., Ltd. All rights reserved   |  Confidential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16407A-FAB0-46A3-A664-E47C8C44BE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4745" y="3220958"/>
            <a:ext cx="1873567" cy="13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81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18">
            <a:extLst>
              <a:ext uri="{FF2B5EF4-FFF2-40B4-BE49-F238E27FC236}">
                <a16:creationId xmlns:a16="http://schemas.microsoft.com/office/drawing/2014/main" id="{70F4B0D5-DB2F-4803-83C7-88862D62FDF9}"/>
              </a:ext>
            </a:extLst>
          </p:cNvPr>
          <p:cNvSpPr txBox="1">
            <a:spLocks/>
          </p:cNvSpPr>
          <p:nvPr userDrawn="1"/>
        </p:nvSpPr>
        <p:spPr>
          <a:xfrm>
            <a:off x="4321806" y="6530539"/>
            <a:ext cx="1260000" cy="180000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07DC75F8-B9E7-4021-AE1B-8276987DD865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/>
              <a:t>‹#›</a:t>
            </a:fld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064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819" r:id="rId2"/>
    <p:sldLayoutId id="2147483820" r:id="rId3"/>
    <p:sldLayoutId id="2147483808" r:id="rId4"/>
    <p:sldLayoutId id="2147483849" r:id="rId5"/>
    <p:sldLayoutId id="2147483850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18">
            <a:extLst>
              <a:ext uri="{FF2B5EF4-FFF2-40B4-BE49-F238E27FC236}">
                <a16:creationId xmlns:a16="http://schemas.microsoft.com/office/drawing/2014/main" id="{70F4B0D5-DB2F-4803-83C7-88862D62FDF9}"/>
              </a:ext>
            </a:extLst>
          </p:cNvPr>
          <p:cNvSpPr txBox="1">
            <a:spLocks/>
          </p:cNvSpPr>
          <p:nvPr userDrawn="1"/>
        </p:nvSpPr>
        <p:spPr>
          <a:xfrm>
            <a:off x="4322206" y="6525344"/>
            <a:ext cx="1260000" cy="180000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07DC75F8-B9E7-4021-AE1B-8276987DD865}" type="slidenum">
              <a:rPr lang="ko-KR" altLang="en-US" sz="100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/>
              <a:t>‹#›</a:t>
            </a:fld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50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7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1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jpeg"/><Relationship Id="rId10" Type="http://schemas.openxmlformats.org/officeDocument/2006/relationships/image" Target="../media/image3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7.jpeg"/><Relationship Id="rId3" Type="http://schemas.openxmlformats.org/officeDocument/2006/relationships/image" Target="../media/image44.png"/><Relationship Id="rId7" Type="http://schemas.openxmlformats.org/officeDocument/2006/relationships/image" Target="../media/image53.png"/><Relationship Id="rId12" Type="http://schemas.openxmlformats.org/officeDocument/2006/relationships/image" Target="../media/image56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5.jpeg"/><Relationship Id="rId5" Type="http://schemas.openxmlformats.org/officeDocument/2006/relationships/image" Target="../media/image46.png"/><Relationship Id="rId10" Type="http://schemas.openxmlformats.org/officeDocument/2006/relationships/image" Target="../media/image54.png"/><Relationship Id="rId4" Type="http://schemas.openxmlformats.org/officeDocument/2006/relationships/image" Target="../media/image52.png"/><Relationship Id="rId9" Type="http://schemas.openxmlformats.org/officeDocument/2006/relationships/image" Target="../media/image39.png"/><Relationship Id="rId1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microsoft.com/office/2007/relationships/hdphoto" Target="../media/hdphoto2.wdp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12" Type="http://schemas.openxmlformats.org/officeDocument/2006/relationships/image" Target="../media/image32.jpeg"/><Relationship Id="rId17" Type="http://schemas.openxmlformats.org/officeDocument/2006/relationships/image" Target="../media/image36.png"/><Relationship Id="rId2" Type="http://schemas.openxmlformats.org/officeDocument/2006/relationships/image" Target="../media/image22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7.png"/><Relationship Id="rId4" Type="http://schemas.openxmlformats.org/officeDocument/2006/relationships/image" Target="../media/image24.png"/><Relationship Id="rId9" Type="http://schemas.openxmlformats.org/officeDocument/2006/relationships/image" Target="../media/image29.jpeg"/><Relationship Id="rId14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3" Type="http://schemas.openxmlformats.org/officeDocument/2006/relationships/image" Target="../media/image103.jpg"/><Relationship Id="rId7" Type="http://schemas.openxmlformats.org/officeDocument/2006/relationships/image" Target="../media/image107.jpe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jpeg"/><Relationship Id="rId5" Type="http://schemas.openxmlformats.org/officeDocument/2006/relationships/image" Target="../media/image105.jpeg"/><Relationship Id="rId4" Type="http://schemas.openxmlformats.org/officeDocument/2006/relationships/image" Target="../media/image10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jpeg"/><Relationship Id="rId4" Type="http://schemas.openxmlformats.org/officeDocument/2006/relationships/image" Target="../media/image11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5D7ACE-19C3-40EA-90F6-C472F9A9E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904413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ADE3B2-1BD1-42E9-BE45-FC6865F55715}"/>
              </a:ext>
            </a:extLst>
          </p:cNvPr>
          <p:cNvSpPr/>
          <p:nvPr/>
        </p:nvSpPr>
        <p:spPr>
          <a:xfrm>
            <a:off x="165804" y="1634"/>
            <a:ext cx="3821243" cy="6858000"/>
          </a:xfrm>
          <a:prstGeom prst="rect">
            <a:avLst/>
          </a:prstGeom>
          <a:gradFill>
            <a:gsLst>
              <a:gs pos="0">
                <a:schemeClr val="tx1">
                  <a:alpha val="66000"/>
                </a:schemeClr>
              </a:gs>
              <a:gs pos="100000">
                <a:schemeClr val="tx1">
                  <a:alpha val="74000"/>
                </a:schemeClr>
              </a:gs>
            </a:gsLst>
            <a:lin ang="5400000" scaled="0"/>
          </a:gra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E87ED8-8BE8-45A1-A014-0446F2C75D6F}"/>
              </a:ext>
            </a:extLst>
          </p:cNvPr>
          <p:cNvSpPr/>
          <p:nvPr/>
        </p:nvSpPr>
        <p:spPr>
          <a:xfrm>
            <a:off x="5006888" y="6528707"/>
            <a:ext cx="35525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(한)고인돌B" panose="02030600000101010101" pitchFamily="18" charset="-127"/>
                <a:cs typeface="Arial" panose="020B0604020202020204" pitchFamily="34" charset="0"/>
              </a:rPr>
              <a:t>Copyright © 2021 </a:t>
            </a:r>
            <a:r>
              <a:rPr lang="en-US" altLang="ko-KR" sz="800" dirty="0" err="1">
                <a:solidFill>
                  <a:schemeClr val="bg1"/>
                </a:solidFill>
                <a:latin typeface="맑은 고딕" panose="020B0503020000020004" pitchFamily="50" charset="-127"/>
                <a:ea typeface="(한)고인돌B" panose="02030600000101010101" pitchFamily="18" charset="-127"/>
                <a:cs typeface="Arial" panose="020B0604020202020204" pitchFamily="34" charset="0"/>
              </a:rPr>
              <a:t>Bizentro</a:t>
            </a:r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(한)고인돌B" panose="02030600000101010101" pitchFamily="18" charset="-127"/>
                <a:cs typeface="Arial" panose="020B0604020202020204" pitchFamily="34" charset="0"/>
              </a:rPr>
              <a:t> Co., Ltd. All rights reserved  |  Confidential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D7FCC2-2478-4F39-8D12-EC2FB63A877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9320" y="6422604"/>
            <a:ext cx="1369781" cy="375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5A4943-F075-49A4-ABAA-621EA0D87C73}"/>
              </a:ext>
            </a:extLst>
          </p:cNvPr>
          <p:cNvSpPr txBox="1"/>
          <p:nvPr/>
        </p:nvSpPr>
        <p:spPr>
          <a:xfrm>
            <a:off x="8125971" y="116632"/>
            <a:ext cx="1656159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WWW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.BIZENTRO</a:t>
            </a:r>
            <a:r>
              <a:rPr lang="en-US" altLang="ko-KR" sz="10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.COM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EABFD37-85C5-4E0F-B798-A14E40A4A178}"/>
              </a:ext>
            </a:extLst>
          </p:cNvPr>
          <p:cNvGrpSpPr/>
          <p:nvPr/>
        </p:nvGrpSpPr>
        <p:grpSpPr>
          <a:xfrm>
            <a:off x="626110" y="1320062"/>
            <a:ext cx="3225296" cy="3825012"/>
            <a:chOff x="626110" y="855994"/>
            <a:chExt cx="3225296" cy="382501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F1988AC-05BE-4EFD-B975-85E53F0160D9}"/>
                </a:ext>
              </a:extLst>
            </p:cNvPr>
            <p:cNvGrpSpPr/>
            <p:nvPr/>
          </p:nvGrpSpPr>
          <p:grpSpPr>
            <a:xfrm>
              <a:off x="626110" y="1681911"/>
              <a:ext cx="3225296" cy="2190682"/>
              <a:chOff x="789839" y="2096671"/>
              <a:chExt cx="3225296" cy="2190682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CA137AD-CB11-4609-AFF5-F6948ECEEBF3}"/>
                  </a:ext>
                </a:extLst>
              </p:cNvPr>
              <p:cNvSpPr/>
              <p:nvPr/>
            </p:nvSpPr>
            <p:spPr>
              <a:xfrm>
                <a:off x="789839" y="2840803"/>
                <a:ext cx="3225296" cy="1446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400" b="1">
                    <a:solidFill>
                      <a:srgbClr val="F8F8F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2400" b="1">
                    <a:solidFill>
                      <a:srgbClr val="F8F8F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</a:t>
                </a:r>
                <a:r>
                  <a:rPr lang="en-US" altLang="ko-KR" sz="2400" b="1">
                    <a:solidFill>
                      <a:srgbClr val="F8F8F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2400" b="1">
                    <a:solidFill>
                      <a:srgbClr val="F8F8F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세경하이테크</a:t>
                </a:r>
                <a:endParaRPr lang="en-US" altLang="ko-KR" sz="2400" b="1" dirty="0">
                  <a:solidFill>
                    <a:srgbClr val="F8F8F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 sz="2400" b="1">
                    <a:solidFill>
                      <a:srgbClr val="F8F8F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정보화시스템 구축</a:t>
                </a:r>
                <a:endParaRPr lang="en-US" altLang="ko-KR" sz="2400" b="1" dirty="0">
                  <a:solidFill>
                    <a:srgbClr val="F8F8F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sz="2000">
                  <a:solidFill>
                    <a:srgbClr val="F8F8F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 sz="2000">
                    <a:solidFill>
                      <a:srgbClr val="F8F8F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완료보고서</a:t>
                </a:r>
                <a:endParaRPr lang="ko-KR" altLang="en-US" sz="2000" dirty="0">
                  <a:solidFill>
                    <a:srgbClr val="F8F8F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02BF8E9-C9D8-4F39-81D3-6F462662AC7C}"/>
                  </a:ext>
                </a:extLst>
              </p:cNvPr>
              <p:cNvSpPr/>
              <p:nvPr/>
            </p:nvSpPr>
            <p:spPr>
              <a:xfrm>
                <a:off x="804240" y="2096671"/>
                <a:ext cx="321089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지속적인 성장 기반 마련을 위한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80A4E0-0CF8-440A-A8AD-8A72BD0C57E0}"/>
                </a:ext>
              </a:extLst>
            </p:cNvPr>
            <p:cNvSpPr txBox="1"/>
            <p:nvPr/>
          </p:nvSpPr>
          <p:spPr>
            <a:xfrm>
              <a:off x="2309349" y="4266982"/>
              <a:ext cx="1184941" cy="414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6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2022.05.31</a:t>
              </a:r>
              <a:endPara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BFBF9CA-FAD5-45DC-82B8-03445A133D89}"/>
                </a:ext>
              </a:extLst>
            </p:cNvPr>
            <p:cNvGrpSpPr/>
            <p:nvPr/>
          </p:nvGrpSpPr>
          <p:grpSpPr>
            <a:xfrm>
              <a:off x="674978" y="1556792"/>
              <a:ext cx="2819312" cy="2421079"/>
              <a:chOff x="692734" y="1556792"/>
              <a:chExt cx="2520280" cy="2421079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52C5C9C-462D-46F2-80AF-A9949DAAE6E5}"/>
                  </a:ext>
                </a:extLst>
              </p:cNvPr>
              <p:cNvCxnSpPr/>
              <p:nvPr/>
            </p:nvCxnSpPr>
            <p:spPr>
              <a:xfrm>
                <a:off x="692734" y="1556792"/>
                <a:ext cx="252028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E7B75DA1-97CB-4D5D-A525-620EB41FFC6A}"/>
                  </a:ext>
                </a:extLst>
              </p:cNvPr>
              <p:cNvCxnSpPr/>
              <p:nvPr/>
            </p:nvCxnSpPr>
            <p:spPr>
              <a:xfrm>
                <a:off x="692734" y="3977871"/>
                <a:ext cx="252028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F1E3DE5-CC9A-4A23-89FC-8F3E277C2230}"/>
                </a:ext>
              </a:extLst>
            </p:cNvPr>
            <p:cNvGrpSpPr/>
            <p:nvPr/>
          </p:nvGrpSpPr>
          <p:grpSpPr>
            <a:xfrm>
              <a:off x="705533" y="855994"/>
              <a:ext cx="2618547" cy="512204"/>
              <a:chOff x="6536545" y="3293640"/>
              <a:chExt cx="2917812" cy="570742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22057220-6D8B-4D4A-BD88-5F985D8C5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36545" y="3306027"/>
                <a:ext cx="825990" cy="545573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136EDA2A-9EC5-4186-8B48-419970A1D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16635" y="3339573"/>
                <a:ext cx="775201" cy="512026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DE4F5676-AFD2-4DC0-A556-DCBBF9066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8978" y="3293640"/>
                <a:ext cx="864096" cy="570742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2663E382-B97B-40C6-90D3-42CCEA7BE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654723" y="3323435"/>
                <a:ext cx="799634" cy="528165"/>
              </a:xfrm>
              <a:prstGeom prst="rect">
                <a:avLst/>
              </a:prstGeom>
            </p:spPr>
          </p:pic>
        </p:grpSp>
      </p:grpSp>
      <p:pic>
        <p:nvPicPr>
          <p:cNvPr id="1026" name="Picture 2" descr="http://sghitech.co.kr/images/f_logo.png">
            <a:extLst>
              <a:ext uri="{FF2B5EF4-FFF2-40B4-BE49-F238E27FC236}">
                <a16:creationId xmlns:a16="http://schemas.microsoft.com/office/drawing/2014/main" id="{54B92D34-62A2-48F5-8A28-BFC7907EC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4303" y="6320070"/>
            <a:ext cx="19050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13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806515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2-4 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시스템구성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사다리꼴 3">
            <a:extLst>
              <a:ext uri="{FF2B5EF4-FFF2-40B4-BE49-F238E27FC236}">
                <a16:creationId xmlns:a16="http://schemas.microsoft.com/office/drawing/2014/main" id="{CCF4A0E2-350C-EE27-FEE0-8C1267534B31}"/>
              </a:ext>
            </a:extLst>
          </p:cNvPr>
          <p:cNvSpPr/>
          <p:nvPr/>
        </p:nvSpPr>
        <p:spPr>
          <a:xfrm rot="7361476">
            <a:off x="8160217" y="4988422"/>
            <a:ext cx="668797" cy="348011"/>
          </a:xfrm>
          <a:prstGeom prst="trapezoid">
            <a:avLst>
              <a:gd name="adj" fmla="val 6474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5CEF0FF-47D6-F333-3D8B-493891697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93593" y="4479150"/>
            <a:ext cx="687975" cy="917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6">
            <a:extLst>
              <a:ext uri="{FF2B5EF4-FFF2-40B4-BE49-F238E27FC236}">
                <a16:creationId xmlns:a16="http://schemas.microsoft.com/office/drawing/2014/main" id="{5310FBFE-73A9-76BC-5098-14AB7F9B3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2361" y="4002053"/>
            <a:ext cx="713337" cy="1615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PDA</a:t>
            </a:r>
            <a:r>
              <a:rPr lang="ko-KR" altLang="en-US" sz="105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시스템</a:t>
            </a:r>
            <a:endParaRPr lang="en-US" altLang="ko-KR" sz="105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FE54B3-BE3D-11B4-D395-33FF39D2A1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137" y="1300248"/>
            <a:ext cx="522944" cy="47100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4D6DB4A-D546-9113-3742-99771FF83A0E}"/>
              </a:ext>
            </a:extLst>
          </p:cNvPr>
          <p:cNvSpPr/>
          <p:nvPr/>
        </p:nvSpPr>
        <p:spPr>
          <a:xfrm>
            <a:off x="183526" y="2624252"/>
            <a:ext cx="9501981" cy="3623552"/>
          </a:xfrm>
          <a:prstGeom prst="rect">
            <a:avLst/>
          </a:prstGeom>
          <a:noFill/>
          <a:ln w="3492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3E4E96A-F1D2-C736-C2A0-EFADDA5E2D7B}"/>
              </a:ext>
            </a:extLst>
          </p:cNvPr>
          <p:cNvGrpSpPr/>
          <p:nvPr/>
        </p:nvGrpSpPr>
        <p:grpSpPr>
          <a:xfrm>
            <a:off x="4048814" y="4002053"/>
            <a:ext cx="2057406" cy="1795207"/>
            <a:chOff x="292800" y="4052677"/>
            <a:chExt cx="1806784" cy="166574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F21AFEE-FB6D-6E6C-FE6D-1256D1BD989E}"/>
                </a:ext>
              </a:extLst>
            </p:cNvPr>
            <p:cNvGrpSpPr/>
            <p:nvPr/>
          </p:nvGrpSpPr>
          <p:grpSpPr>
            <a:xfrm>
              <a:off x="292800" y="4052677"/>
              <a:ext cx="1806784" cy="1665747"/>
              <a:chOff x="6577001" y="1670331"/>
              <a:chExt cx="1857880" cy="1665747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56DD6252-448D-1D61-B0AA-E902EF92C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77001" y="2028402"/>
                <a:ext cx="1857880" cy="1307676"/>
              </a:xfrm>
              <a:prstGeom prst="rect">
                <a:avLst/>
              </a:prstGeom>
            </p:spPr>
          </p:pic>
          <p:sp>
            <p:nvSpPr>
              <p:cNvPr id="14" name="Text Box 86">
                <a:extLst>
                  <a:ext uri="{FF2B5EF4-FFF2-40B4-BE49-F238E27FC236}">
                    <a16:creationId xmlns:a16="http://schemas.microsoft.com/office/drawing/2014/main" id="{B02C18D9-798B-B9E6-D976-76556AB0A0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35977" y="1670331"/>
                <a:ext cx="539935" cy="14993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ko-KR" sz="1050" dirty="0">
                    <a:solidFill>
                      <a:srgbClr val="00000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STARSCM</a:t>
                </a:r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B35F780-D1C9-D09A-798F-2E1891A62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2603" y="4423721"/>
              <a:ext cx="1431412" cy="902845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FF9B261-89DF-0E88-952F-DCBFF6C21D5E}"/>
              </a:ext>
            </a:extLst>
          </p:cNvPr>
          <p:cNvGrpSpPr/>
          <p:nvPr/>
        </p:nvGrpSpPr>
        <p:grpSpPr>
          <a:xfrm>
            <a:off x="1300154" y="2732304"/>
            <a:ext cx="1122169" cy="1121050"/>
            <a:chOff x="2432720" y="2485792"/>
            <a:chExt cx="1122169" cy="112105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5EB2F88-12F5-2DA6-5663-00CEB790A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32720" y="2485792"/>
              <a:ext cx="589346" cy="76398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DC889DE-4EA8-DD3A-13AC-F49FACB43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6736" y="2757680"/>
              <a:ext cx="732199" cy="71755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AE86715-5F57-34A1-A922-B6142BCA0AB5}"/>
                </a:ext>
              </a:extLst>
            </p:cNvPr>
            <p:cNvSpPr txBox="1"/>
            <p:nvPr/>
          </p:nvSpPr>
          <p:spPr>
            <a:xfrm>
              <a:off x="2610400" y="3352926"/>
              <a:ext cx="94448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UNIERP</a:t>
              </a:r>
              <a:r>
                <a:rPr lang="ko-KR" altLang="en-US" sz="105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서버</a:t>
              </a:r>
              <a:endParaRPr lang="en-US" altLang="ko-KR" sz="105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FDE1703-118C-CB64-3EE2-89C5C314D722}"/>
              </a:ext>
            </a:extLst>
          </p:cNvPr>
          <p:cNvGrpSpPr/>
          <p:nvPr/>
        </p:nvGrpSpPr>
        <p:grpSpPr>
          <a:xfrm>
            <a:off x="830736" y="4440266"/>
            <a:ext cx="2388201" cy="1329528"/>
            <a:chOff x="389484" y="4104386"/>
            <a:chExt cx="2388201" cy="132952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CE0A5EC-B930-08F6-D627-F0FF7B314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9484" y="4104386"/>
              <a:ext cx="2034109" cy="1093333"/>
            </a:xfrm>
            <a:prstGeom prst="rect">
              <a:avLst/>
            </a:prstGeom>
          </p:spPr>
        </p:pic>
        <p:sp>
          <p:nvSpPr>
            <p:cNvPr id="21" name="모서리가 둥근 직사각형 215">
              <a:extLst>
                <a:ext uri="{FF2B5EF4-FFF2-40B4-BE49-F238E27FC236}">
                  <a16:creationId xmlns:a16="http://schemas.microsoft.com/office/drawing/2014/main" id="{C58FD084-CDF5-5C74-B810-674C24024E5F}"/>
                </a:ext>
              </a:extLst>
            </p:cNvPr>
            <p:cNvSpPr/>
            <p:nvPr/>
          </p:nvSpPr>
          <p:spPr>
            <a:xfrm>
              <a:off x="1513161" y="5060571"/>
              <a:ext cx="1264524" cy="373343"/>
            </a:xfrm>
            <a:prstGeom prst="roundRect">
              <a:avLst>
                <a:gd name="adj" fmla="val 10082"/>
              </a:avLst>
            </a:prstGeom>
            <a:pattFill prst="pct50">
              <a:fgClr>
                <a:srgbClr val="0070C0"/>
              </a:fgClr>
              <a:bgClr>
                <a:srgbClr val="00B0F0"/>
              </a:bgClr>
            </a:pattFill>
            <a:ln w="6350">
              <a:solidFill>
                <a:srgbClr val="386FB1"/>
              </a:solidFill>
            </a:ln>
            <a:effectLst>
              <a:outerShdw blurRad="635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UNIERP</a:t>
              </a:r>
              <a:r>
                <a:rPr lang="ko-KR" altLang="en-US" sz="9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시스템</a:t>
              </a:r>
            </a:p>
          </p:txBody>
        </p:sp>
      </p:grpSp>
      <p:cxnSp>
        <p:nvCxnSpPr>
          <p:cNvPr id="22" name="꺾인 연결선 4">
            <a:extLst>
              <a:ext uri="{FF2B5EF4-FFF2-40B4-BE49-F238E27FC236}">
                <a16:creationId xmlns:a16="http://schemas.microsoft.com/office/drawing/2014/main" id="{A9E29A89-C595-4BCC-F0B2-436AB07AC0FB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rot="5400000">
            <a:off x="1607598" y="4093547"/>
            <a:ext cx="582674" cy="10228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173">
            <a:extLst>
              <a:ext uri="{FF2B5EF4-FFF2-40B4-BE49-F238E27FC236}">
                <a16:creationId xmlns:a16="http://schemas.microsoft.com/office/drawing/2014/main" id="{7E41D0FE-5A78-1E61-6E2F-93A847F1105B}"/>
              </a:ext>
            </a:extLst>
          </p:cNvPr>
          <p:cNvCxnSpPr>
            <a:cxnSpLocks/>
            <a:stCxn id="17" idx="3"/>
            <a:endCxn id="7" idx="0"/>
          </p:cNvCxnSpPr>
          <p:nvPr/>
        </p:nvCxnSpPr>
        <p:spPr>
          <a:xfrm>
            <a:off x="2176369" y="3362970"/>
            <a:ext cx="5532661" cy="639083"/>
          </a:xfrm>
          <a:prstGeom prst="bentConnector2">
            <a:avLst/>
          </a:prstGeom>
          <a:ln w="1905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773D1361-6611-CCA5-AA61-AC91DC60F25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7790" y="1290863"/>
            <a:ext cx="873172" cy="52548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5F62444-642D-8A2C-8AD8-F9A3313B506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6662" y="2683683"/>
            <a:ext cx="572729" cy="478197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5718433-3DD5-FF5B-9DD9-F72F0F41F7E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1644376" y="1816352"/>
            <a:ext cx="0" cy="814454"/>
          </a:xfrm>
          <a:prstGeom prst="straightConnector1">
            <a:avLst/>
          </a:prstGeom>
          <a:ln w="730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173">
            <a:extLst>
              <a:ext uri="{FF2B5EF4-FFF2-40B4-BE49-F238E27FC236}">
                <a16:creationId xmlns:a16="http://schemas.microsoft.com/office/drawing/2014/main" id="{B5D8FCAB-7F47-E430-BF67-6B621D0FC7EC}"/>
              </a:ext>
            </a:extLst>
          </p:cNvPr>
          <p:cNvCxnSpPr>
            <a:cxnSpLocks/>
            <a:stCxn id="17" idx="3"/>
            <a:endCxn id="14" idx="0"/>
          </p:cNvCxnSpPr>
          <p:nvPr/>
        </p:nvCxnSpPr>
        <p:spPr>
          <a:xfrm>
            <a:off x="2176369" y="3362970"/>
            <a:ext cx="2901152" cy="639083"/>
          </a:xfrm>
          <a:prstGeom prst="bentConnector2">
            <a:avLst/>
          </a:prstGeom>
          <a:ln w="1905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3">
            <a:extLst>
              <a:ext uri="{FF2B5EF4-FFF2-40B4-BE49-F238E27FC236}">
                <a16:creationId xmlns:a16="http://schemas.microsoft.com/office/drawing/2014/main" id="{03D22EF7-522C-A1C9-8746-587E919B4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8814" y="1644220"/>
            <a:ext cx="233304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228600" indent="-228600" eaLnBrk="1" fontAlgn="base" latinLnBrk="0" hangingPunct="1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UNIERP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시스템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fontAlgn="base" latinLnBrk="0" hangingPunct="1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STARSCM(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공급망관리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fontAlgn="base" latinLnBrk="0" hangingPunct="1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PDA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fontAlgn="base" latinLnBrk="0" hangingPunct="1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라벨출력관리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fontAlgn="base" latinLnBrk="0" hangingPunct="1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MES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I/F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관리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7B891CE-84CD-60DC-4175-4CEB22E2B1F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3614" y="5399209"/>
            <a:ext cx="570872" cy="49361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F1FD2F2-B8FD-C2B6-1777-A4AD097B87F2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9048" y="5276183"/>
            <a:ext cx="529380" cy="49361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CC7B4CC-BE3A-2643-B9B8-B0ABFBE14693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360" y="5252424"/>
            <a:ext cx="529380" cy="493611"/>
          </a:xfrm>
          <a:prstGeom prst="rect">
            <a:avLst/>
          </a:prstGeom>
        </p:spPr>
      </p:pic>
      <p:sp>
        <p:nvSpPr>
          <p:cNvPr id="32" name="Text Box 2">
            <a:extLst>
              <a:ext uri="{FF2B5EF4-FFF2-40B4-BE49-F238E27FC236}">
                <a16:creationId xmlns:a16="http://schemas.microsoft.com/office/drawing/2014/main" id="{CC7889B6-1C33-DD7E-45BF-A47F03DB77C1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ERP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8213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764704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 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공정작업</a:t>
            </a: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분석 및 개선방향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90A11C61-7006-4F2D-A384-4F35C0C8C3E8}"/>
              </a:ext>
            </a:extLst>
          </p:cNvPr>
          <p:cNvSpPr/>
          <p:nvPr/>
        </p:nvSpPr>
        <p:spPr>
          <a:xfrm>
            <a:off x="1779024" y="1266233"/>
            <a:ext cx="1702310" cy="36916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>
                <a:ea typeface="+mj-ea"/>
              </a:rPr>
              <a:t>현재 수준</a:t>
            </a:r>
            <a:endParaRPr lang="ko-KR" altLang="en-US" b="1" dirty="0">
              <a:ea typeface="+mj-ea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183F3BD1-145D-4EF3-8C36-7541B54429E1}"/>
              </a:ext>
            </a:extLst>
          </p:cNvPr>
          <p:cNvSpPr/>
          <p:nvPr/>
        </p:nvSpPr>
        <p:spPr>
          <a:xfrm>
            <a:off x="6243520" y="1266233"/>
            <a:ext cx="1702310" cy="41621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/>
              <a:t>개선방향</a:t>
            </a:r>
            <a:endParaRPr lang="ko-KR" altLang="en-US" b="1" dirty="0"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70232E-D2C3-A6C3-E4BD-190A3D4AE438}"/>
              </a:ext>
            </a:extLst>
          </p:cNvPr>
          <p:cNvGrpSpPr/>
          <p:nvPr/>
        </p:nvGrpSpPr>
        <p:grpSpPr>
          <a:xfrm>
            <a:off x="554888" y="1811269"/>
            <a:ext cx="4104457" cy="4308271"/>
            <a:chOff x="554888" y="1811269"/>
            <a:chExt cx="4104457" cy="4308271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F4909DD5-1A36-4004-9E5C-51557371C514}"/>
                </a:ext>
              </a:extLst>
            </p:cNvPr>
            <p:cNvSpPr/>
            <p:nvPr/>
          </p:nvSpPr>
          <p:spPr>
            <a:xfrm>
              <a:off x="554888" y="1811269"/>
              <a:ext cx="4104457" cy="4308271"/>
            </a:xfrm>
            <a:prstGeom prst="roundRect">
              <a:avLst>
                <a:gd name="adj" fmla="val 2600"/>
              </a:avLst>
            </a:prstGeom>
            <a:noFill/>
            <a:ln w="9525">
              <a:solidFill>
                <a:srgbClr val="7B7B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69" name="TextBox 12">
              <a:extLst>
                <a:ext uri="{FF2B5EF4-FFF2-40B4-BE49-F238E27FC236}">
                  <a16:creationId xmlns:a16="http://schemas.microsoft.com/office/drawing/2014/main" id="{35E4E00B-8C40-431D-B59F-25E5A47CD3D7}"/>
                </a:ext>
              </a:extLst>
            </p:cNvPr>
            <p:cNvSpPr txBox="1"/>
            <p:nvPr/>
          </p:nvSpPr>
          <p:spPr>
            <a:xfrm>
              <a:off x="794131" y="2049810"/>
              <a:ext cx="3447316" cy="3662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>
                  <a:ea typeface="+mj-ea"/>
                </a:rPr>
                <a:t>1. </a:t>
              </a:r>
              <a:r>
                <a:rPr lang="ko-KR" altLang="en-US" sz="1400" b="1">
                  <a:ea typeface="+mj-ea"/>
                </a:rPr>
                <a:t>공정 라우팅의 유연성 미흡</a:t>
              </a:r>
              <a:endParaRPr lang="en-US" altLang="ko-KR" sz="1400" b="1">
                <a:ea typeface="+mj-ea"/>
              </a:endParaRPr>
            </a:p>
            <a:p>
              <a:pPr latinLnBrk="1"/>
              <a:r>
                <a:rPr lang="en-US" altLang="ko-KR" sz="1400" b="1">
                  <a:ea typeface="+mj-ea"/>
                </a:rPr>
                <a:t> </a:t>
              </a:r>
              <a:r>
                <a:rPr lang="en-US" altLang="ko-KR" sz="1200"/>
                <a:t>1) </a:t>
              </a:r>
              <a:r>
                <a:rPr lang="ko-KR" altLang="en-US" sz="1200"/>
                <a:t>라우팅 변경시 수정 불가</a:t>
              </a:r>
              <a:endParaRPr lang="en-US" altLang="ko-KR" sz="1200"/>
            </a:p>
            <a:p>
              <a:pPr latinLnBrk="1"/>
              <a:r>
                <a:rPr lang="en-US" altLang="ko-KR" sz="1200"/>
                <a:t> 2) </a:t>
              </a:r>
              <a:r>
                <a:rPr lang="ko-KR" altLang="en-US" sz="1200"/>
                <a:t>전체 시스템 수정 필요</a:t>
              </a:r>
              <a:endParaRPr lang="en-US" altLang="ko-KR" sz="1200" b="1">
                <a:ea typeface="+mj-ea"/>
              </a:endParaRPr>
            </a:p>
            <a:p>
              <a:pPr marL="342900" indent="-342900">
                <a:buAutoNum type="arabicPeriod"/>
              </a:pPr>
              <a:endParaRPr lang="en-US" altLang="ko-KR" sz="1400" b="1">
                <a:ea typeface="+mj-ea"/>
              </a:endParaRPr>
            </a:p>
            <a:p>
              <a:r>
                <a:rPr lang="en-US" altLang="ko-KR" sz="1400" b="1">
                  <a:ea typeface="+mj-ea"/>
                </a:rPr>
                <a:t>2. </a:t>
              </a:r>
              <a:r>
                <a:rPr lang="ko-KR" altLang="en-US" sz="1400" b="1">
                  <a:ea typeface="+mj-ea"/>
                </a:rPr>
                <a:t>특정 공정에서만 실적처리가능</a:t>
              </a:r>
              <a:endParaRPr lang="en-US" altLang="ko-KR" sz="1400" b="1">
                <a:ea typeface="+mj-ea"/>
              </a:endParaRPr>
            </a:p>
            <a:p>
              <a:r>
                <a:rPr lang="en-US" altLang="ko-KR" sz="1400" b="1">
                  <a:ea typeface="+mj-ea"/>
                </a:rPr>
                <a:t> </a:t>
              </a:r>
              <a:r>
                <a:rPr lang="en-US" altLang="ko-KR" sz="1200">
                  <a:ea typeface="+mj-ea"/>
                </a:rPr>
                <a:t>1)</a:t>
              </a:r>
              <a:r>
                <a:rPr lang="ko-KR" altLang="en-US" sz="1200">
                  <a:ea typeface="+mj-ea"/>
                </a:rPr>
                <a:t>추가공정 발생시 시스템 개발 필요</a:t>
              </a:r>
              <a:endParaRPr lang="en-US" altLang="ko-KR" sz="1200" b="1">
                <a:ea typeface="+mj-ea"/>
              </a:endParaRPr>
            </a:p>
            <a:p>
              <a:endParaRPr lang="en-US" altLang="ko-KR" sz="1400" b="1">
                <a:ea typeface="+mj-ea"/>
              </a:endParaRPr>
            </a:p>
            <a:p>
              <a:r>
                <a:rPr lang="en-US" altLang="ko-KR" sz="1400" b="1">
                  <a:ea typeface="+mj-ea"/>
                </a:rPr>
                <a:t>3. LOT</a:t>
              </a:r>
              <a:r>
                <a:rPr lang="ko-KR" altLang="en-US" sz="1400" b="1">
                  <a:ea typeface="+mj-ea"/>
                </a:rPr>
                <a:t>단위 관리로 상세관리 불가</a:t>
              </a:r>
              <a:endParaRPr lang="en-US" altLang="ko-KR" sz="1400" b="1">
                <a:ea typeface="+mj-ea"/>
              </a:endParaRPr>
            </a:p>
            <a:p>
              <a:r>
                <a:rPr lang="en-US" altLang="ko-KR" sz="1400" b="1">
                  <a:ea typeface="+mj-ea"/>
                </a:rPr>
                <a:t> </a:t>
              </a:r>
              <a:r>
                <a:rPr lang="en-US" altLang="ko-KR" sz="1200">
                  <a:ea typeface="+mj-ea"/>
                </a:rPr>
                <a:t>1) LOT </a:t>
              </a:r>
              <a:r>
                <a:rPr lang="ko-KR" altLang="en-US" sz="1200">
                  <a:ea typeface="+mj-ea"/>
                </a:rPr>
                <a:t>및 </a:t>
              </a:r>
              <a:r>
                <a:rPr lang="en-US" altLang="ko-KR" sz="1200">
                  <a:ea typeface="+mj-ea"/>
                </a:rPr>
                <a:t>Pack</a:t>
              </a:r>
              <a:r>
                <a:rPr lang="ko-KR" altLang="en-US" sz="1200">
                  <a:ea typeface="+mj-ea"/>
                </a:rPr>
                <a:t>단위로 제품 관리</a:t>
              </a:r>
              <a:endParaRPr lang="en-US" altLang="ko-KR" sz="1200">
                <a:ea typeface="+mj-ea"/>
              </a:endParaRPr>
            </a:p>
            <a:p>
              <a:pPr latinLnBrk="1"/>
              <a:endParaRPr lang="en-US" altLang="ko-KR" sz="1400"/>
            </a:p>
            <a:p>
              <a:pPr latinLnBrk="1"/>
              <a:r>
                <a:rPr lang="en-US" altLang="ko-KR" sz="1400" b="1"/>
                <a:t>4. </a:t>
              </a:r>
              <a:r>
                <a:rPr lang="ko-KR" altLang="en-US" sz="1400" b="1"/>
                <a:t>실시간 불량등록 불가</a:t>
              </a:r>
              <a:endParaRPr lang="en-US" altLang="ko-KR" sz="1400" b="1"/>
            </a:p>
            <a:p>
              <a:pPr latinLnBrk="1"/>
              <a:r>
                <a:rPr lang="en-US" altLang="ko-KR" sz="1200"/>
                <a:t> 1) LOT </a:t>
              </a:r>
              <a:r>
                <a:rPr lang="ko-KR" altLang="en-US" sz="1200"/>
                <a:t>추적 불가</a:t>
              </a:r>
              <a:endParaRPr lang="en-US" altLang="ko-KR" sz="1200"/>
            </a:p>
            <a:p>
              <a:pPr latinLnBrk="1"/>
              <a:r>
                <a:rPr lang="en-US" altLang="ko-KR" sz="1200"/>
                <a:t> 2) </a:t>
              </a:r>
              <a:r>
                <a:rPr lang="ko-KR" altLang="en-US" sz="1200"/>
                <a:t>재고</a:t>
              </a:r>
              <a:r>
                <a:rPr lang="en-US" altLang="ko-KR" sz="1200"/>
                <a:t>, </a:t>
              </a:r>
              <a:r>
                <a:rPr lang="ko-KR" altLang="en-US" sz="1200"/>
                <a:t>재공 정보 불일치</a:t>
              </a:r>
              <a:endParaRPr lang="en-US" altLang="ko-KR" sz="1200"/>
            </a:p>
            <a:p>
              <a:pPr latinLnBrk="1"/>
              <a:endParaRPr lang="en-US" altLang="ko-KR" sz="1400"/>
            </a:p>
            <a:p>
              <a:pPr latinLnBrk="1"/>
              <a:r>
                <a:rPr lang="en-US" altLang="ko-KR" sz="1400" b="1"/>
                <a:t>5. </a:t>
              </a:r>
              <a:r>
                <a:rPr lang="ko-KR" altLang="en-US" sz="1400" b="1"/>
                <a:t>설비</a:t>
              </a:r>
              <a:r>
                <a:rPr lang="en-US" altLang="ko-KR" sz="1400" b="1"/>
                <a:t>, </a:t>
              </a:r>
              <a:r>
                <a:rPr lang="ko-KR" altLang="en-US" sz="1400" b="1"/>
                <a:t>금형</a:t>
              </a:r>
              <a:r>
                <a:rPr lang="en-US" altLang="ko-KR" sz="1400" b="1"/>
                <a:t>, </a:t>
              </a:r>
              <a:r>
                <a:rPr lang="ko-KR" altLang="en-US" sz="1400" b="1"/>
                <a:t>작업자</a:t>
              </a:r>
              <a:r>
                <a:rPr lang="en-US" altLang="ko-KR" sz="1400" b="1"/>
                <a:t>, </a:t>
              </a:r>
              <a:r>
                <a:rPr lang="ko-KR" altLang="en-US" sz="1400" b="1"/>
                <a:t>자재 관리 미흡</a:t>
              </a:r>
              <a:endParaRPr lang="en-US" altLang="ko-KR" sz="1400" b="1"/>
            </a:p>
            <a:p>
              <a:pPr latinLnBrk="1"/>
              <a:r>
                <a:rPr lang="en-US" altLang="ko-KR" sz="1400" b="1"/>
                <a:t> </a:t>
              </a:r>
              <a:r>
                <a:rPr lang="en-US" altLang="ko-KR" sz="1200"/>
                <a:t>1) </a:t>
              </a:r>
              <a:r>
                <a:rPr lang="ko-KR" altLang="en-US" sz="1200"/>
                <a:t>수동등록 방식에 따른 문제점 발생 </a:t>
              </a:r>
              <a:endParaRPr lang="en-US" altLang="ko-KR" sz="1200"/>
            </a:p>
            <a:p>
              <a:pPr latinLnBrk="1"/>
              <a:endParaRPr lang="en-US" altLang="ko-KR" sz="140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800970-95F1-FA8B-C30E-DF18A16DF9D5}"/>
              </a:ext>
            </a:extLst>
          </p:cNvPr>
          <p:cNvGrpSpPr/>
          <p:nvPr/>
        </p:nvGrpSpPr>
        <p:grpSpPr>
          <a:xfrm>
            <a:off x="5019384" y="1790450"/>
            <a:ext cx="4325310" cy="4308271"/>
            <a:chOff x="5019384" y="1790450"/>
            <a:chExt cx="4325310" cy="4308271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D25B6AE2-05A5-4012-863F-9DF5B981DE0B}"/>
                </a:ext>
              </a:extLst>
            </p:cNvPr>
            <p:cNvSpPr/>
            <p:nvPr/>
          </p:nvSpPr>
          <p:spPr>
            <a:xfrm>
              <a:off x="5019384" y="1790450"/>
              <a:ext cx="4325310" cy="4308271"/>
            </a:xfrm>
            <a:prstGeom prst="roundRect">
              <a:avLst>
                <a:gd name="adj" fmla="val 2131"/>
              </a:avLst>
            </a:prstGeom>
            <a:solidFill>
              <a:srgbClr val="FFF2CC"/>
            </a:solidFill>
            <a:ln w="9525">
              <a:solidFill>
                <a:srgbClr val="7B7B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70" name="TextBox 13">
              <a:extLst>
                <a:ext uri="{FF2B5EF4-FFF2-40B4-BE49-F238E27FC236}">
                  <a16:creationId xmlns:a16="http://schemas.microsoft.com/office/drawing/2014/main" id="{F4B38EC2-918B-4262-9B4A-A473647C0F9C}"/>
                </a:ext>
              </a:extLst>
            </p:cNvPr>
            <p:cNvSpPr txBox="1"/>
            <p:nvPr/>
          </p:nvSpPr>
          <p:spPr>
            <a:xfrm>
              <a:off x="5163400" y="2023153"/>
              <a:ext cx="3895001" cy="400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/>
              <a:r>
                <a:rPr lang="en-US" altLang="ko-KR" sz="1400" b="1"/>
                <a:t>1. </a:t>
              </a:r>
              <a:r>
                <a:rPr lang="ko-KR" altLang="en-US" sz="1400" b="1"/>
                <a:t>라우팅</a:t>
              </a:r>
              <a:r>
                <a:rPr lang="ko-KR" altLang="en-US" sz="1400" b="1" kern="0"/>
                <a:t> 유기적 대응</a:t>
              </a:r>
              <a:endParaRPr lang="en-US" altLang="ko-KR" sz="1400" b="1" kern="0"/>
            </a:p>
            <a:p>
              <a:pPr fontAlgn="base"/>
              <a:r>
                <a:rPr lang="en-US" altLang="ko-KR" sz="1400" kern="0"/>
                <a:t> </a:t>
              </a:r>
              <a:r>
                <a:rPr lang="en-US" altLang="ko-KR" sz="1200" kern="0"/>
                <a:t>1) </a:t>
              </a:r>
              <a:r>
                <a:rPr lang="ko-KR" altLang="en-US" sz="1200" kern="0"/>
                <a:t>작업지시 생성시 공정 추가</a:t>
              </a:r>
              <a:r>
                <a:rPr lang="en-US" altLang="ko-KR" sz="1200" kern="0"/>
                <a:t>, </a:t>
              </a:r>
              <a:r>
                <a:rPr lang="ko-KR" altLang="en-US" sz="1200" kern="0"/>
                <a:t>삭제</a:t>
              </a:r>
              <a:endParaRPr lang="en-US" altLang="ko-KR" sz="1200" kern="0"/>
            </a:p>
            <a:p>
              <a:pPr fontAlgn="base"/>
              <a:r>
                <a:rPr lang="en-US" altLang="ko-KR" sz="1200" kern="0"/>
                <a:t> 2) </a:t>
              </a:r>
              <a:r>
                <a:rPr lang="ko-KR" altLang="en-US" sz="1200" kern="0"/>
                <a:t>공정중 </a:t>
              </a:r>
              <a:r>
                <a:rPr lang="en-US" altLang="ko-KR" sz="1200" kern="0"/>
                <a:t>LOT</a:t>
              </a:r>
              <a:r>
                <a:rPr lang="ko-KR" altLang="en-US" sz="1200" kern="0"/>
                <a:t>분할 프로세스 도입</a:t>
              </a:r>
              <a:endParaRPr lang="en-US" altLang="ko-KR" sz="1200" kern="0"/>
            </a:p>
            <a:p>
              <a:endParaRPr lang="en-US" altLang="ko-KR" sz="1400" b="1">
                <a:ea typeface="+mj-ea"/>
              </a:endParaRPr>
            </a:p>
            <a:p>
              <a:r>
                <a:rPr lang="en-US" altLang="ko-KR" sz="1400" b="1">
                  <a:ea typeface="+mj-ea"/>
                </a:rPr>
                <a:t>2. </a:t>
              </a:r>
              <a:r>
                <a:rPr lang="ko-KR" altLang="en-US" sz="1400" b="1">
                  <a:ea typeface="+mj-ea"/>
                </a:rPr>
                <a:t>실적처리의 통합 및 편의성 제공</a:t>
              </a:r>
              <a:endParaRPr lang="en-US" altLang="ko-KR" sz="1400" b="1">
                <a:ea typeface="+mj-ea"/>
              </a:endParaRPr>
            </a:p>
            <a:p>
              <a:r>
                <a:rPr lang="en-US" altLang="ko-KR" sz="1400"/>
                <a:t> </a:t>
              </a:r>
              <a:r>
                <a:rPr lang="en-US" altLang="ko-KR" sz="1200"/>
                <a:t>1) </a:t>
              </a:r>
              <a:r>
                <a:rPr lang="ko-KR" altLang="en-US" sz="1200"/>
                <a:t>공정변경등에 대응해 가변적으로 실적처리 통합 </a:t>
              </a:r>
              <a:endParaRPr lang="en-US" altLang="ko-KR" sz="1200"/>
            </a:p>
            <a:p>
              <a:r>
                <a:rPr lang="en-US" altLang="ko-KR" sz="1200"/>
                <a:t> 2) </a:t>
              </a:r>
              <a:r>
                <a:rPr lang="ko-KR" altLang="en-US" sz="1200"/>
                <a:t>작업자가</a:t>
              </a:r>
              <a:r>
                <a:rPr lang="en-US" altLang="ko-KR" sz="1200"/>
                <a:t> </a:t>
              </a:r>
              <a:r>
                <a:rPr lang="ko-KR" altLang="en-US" sz="1200"/>
                <a:t>스캔 및 버튼 클릭으로 실적등록</a:t>
              </a:r>
              <a:r>
                <a:rPr lang="ko-KR" altLang="en-US" sz="1400"/>
                <a:t> </a:t>
              </a:r>
              <a:endParaRPr lang="en-US" altLang="ko-KR" sz="1400"/>
            </a:p>
            <a:p>
              <a:endParaRPr lang="en-US" altLang="ko-KR" sz="1400"/>
            </a:p>
            <a:p>
              <a:r>
                <a:rPr lang="en-US" altLang="ko-KR" sz="1400" b="1"/>
                <a:t>3. LOT </a:t>
              </a:r>
              <a:r>
                <a:rPr lang="ko-KR" altLang="en-US" sz="1400" b="1"/>
                <a:t>하위의 </a:t>
              </a:r>
              <a:r>
                <a:rPr lang="en-US" altLang="ko-KR" sz="1400" b="1"/>
                <a:t>Sheet </a:t>
              </a:r>
              <a:r>
                <a:rPr lang="ko-KR" altLang="en-US" sz="1400" b="1"/>
                <a:t>및 </a:t>
              </a:r>
              <a:r>
                <a:rPr lang="en-US" altLang="ko-KR" sz="1400" b="1"/>
                <a:t>Cell</a:t>
              </a:r>
              <a:r>
                <a:rPr lang="ko-KR" altLang="en-US" sz="1400" b="1"/>
                <a:t>매칭 상세관리</a:t>
              </a:r>
              <a:endParaRPr lang="en-US" altLang="ko-KR" sz="1400" b="1"/>
            </a:p>
            <a:p>
              <a:r>
                <a:rPr lang="en-US" altLang="ko-KR" sz="1200"/>
                <a:t> 1) Sheet </a:t>
              </a:r>
              <a:r>
                <a:rPr lang="ko-KR" altLang="en-US" sz="1200"/>
                <a:t>및 </a:t>
              </a:r>
              <a:r>
                <a:rPr lang="en-US" altLang="ko-KR" sz="1200"/>
                <a:t>Cell</a:t>
              </a:r>
              <a:r>
                <a:rPr lang="ko-KR" altLang="en-US" sz="1200"/>
                <a:t>을 </a:t>
              </a:r>
              <a:r>
                <a:rPr lang="en-US" altLang="ko-KR" sz="1200"/>
                <a:t>LOT</a:t>
              </a:r>
              <a:r>
                <a:rPr lang="ko-KR" altLang="en-US" sz="1200"/>
                <a:t>에 매칭관리</a:t>
              </a:r>
              <a:endParaRPr lang="en-US" altLang="ko-KR" sz="1200"/>
            </a:p>
            <a:p>
              <a:r>
                <a:rPr lang="en-US" altLang="ko-KR" sz="1200"/>
                <a:t> 2) </a:t>
              </a:r>
              <a:r>
                <a:rPr lang="ko-KR" altLang="en-US" sz="1200"/>
                <a:t>매칭관리를 통한 제품 추적 용이</a:t>
              </a:r>
              <a:endParaRPr lang="en-US" altLang="ko-KR" sz="1200"/>
            </a:p>
            <a:p>
              <a:endParaRPr lang="en-US" altLang="ko-KR" sz="1400"/>
            </a:p>
            <a:p>
              <a:pPr fontAlgn="base"/>
              <a:r>
                <a:rPr lang="en-US" altLang="ko-KR" sz="1400" b="1" kern="0"/>
                <a:t>4. </a:t>
              </a:r>
              <a:r>
                <a:rPr lang="ko-KR" altLang="en-US" sz="1400" b="1" kern="0"/>
                <a:t>실적 등록시 불량수량 등록</a:t>
              </a:r>
              <a:endParaRPr lang="en-US" altLang="ko-KR" sz="1400" b="1" kern="0"/>
            </a:p>
            <a:p>
              <a:pPr fontAlgn="base"/>
              <a:r>
                <a:rPr lang="en-US" altLang="ko-KR" sz="1400" kern="0"/>
                <a:t> </a:t>
              </a:r>
              <a:r>
                <a:rPr lang="en-US" altLang="ko-KR" sz="1200" kern="0"/>
                <a:t>1) </a:t>
              </a:r>
              <a:r>
                <a:rPr lang="ko-KR" altLang="en-US" sz="1200" kern="0"/>
                <a:t>종합수율 관리</a:t>
              </a:r>
              <a:r>
                <a:rPr lang="en-US" altLang="ko-KR" sz="1200" kern="0"/>
                <a:t>(LOT </a:t>
              </a:r>
              <a:r>
                <a:rPr lang="ko-KR" altLang="en-US" sz="1200" kern="0"/>
                <a:t>추적 시스템 도입</a:t>
              </a:r>
              <a:r>
                <a:rPr lang="en-US" altLang="ko-KR" sz="1200" kern="0"/>
                <a:t>)</a:t>
              </a:r>
            </a:p>
            <a:p>
              <a:pPr fontAlgn="base"/>
              <a:r>
                <a:rPr lang="en-US" altLang="ko-KR" sz="1200" kern="0"/>
                <a:t> 2) </a:t>
              </a:r>
              <a:r>
                <a:rPr lang="ko-KR" altLang="en-US" sz="1200" kern="0"/>
                <a:t>공정별 정확한 재공</a:t>
              </a:r>
              <a:r>
                <a:rPr lang="en-US" altLang="ko-KR" sz="1200" kern="0"/>
                <a:t>, </a:t>
              </a:r>
              <a:r>
                <a:rPr lang="ko-KR" altLang="en-US" sz="1200" kern="0"/>
                <a:t>재고 조회</a:t>
              </a:r>
              <a:endParaRPr lang="en-US" altLang="ko-KR" sz="1200" kern="0"/>
            </a:p>
            <a:p>
              <a:pPr fontAlgn="base"/>
              <a:endParaRPr lang="en-US" altLang="ko-KR" sz="1400" kern="0"/>
            </a:p>
            <a:p>
              <a:pPr fontAlgn="base"/>
              <a:r>
                <a:rPr lang="en-US" altLang="ko-KR" sz="1400" b="1" kern="0"/>
                <a:t>5. </a:t>
              </a:r>
              <a:r>
                <a:rPr lang="ko-KR" altLang="en-US" sz="1400" b="1" kern="0"/>
                <a:t>설비</a:t>
              </a:r>
              <a:r>
                <a:rPr lang="en-US" altLang="ko-KR" sz="1400" b="1" kern="0"/>
                <a:t>, </a:t>
              </a:r>
              <a:r>
                <a:rPr lang="ko-KR" altLang="en-US" sz="1400" b="1" kern="0"/>
                <a:t>금형</a:t>
              </a:r>
              <a:r>
                <a:rPr lang="en-US" altLang="ko-KR" sz="1400" b="1" kern="0"/>
                <a:t>, </a:t>
              </a:r>
              <a:r>
                <a:rPr lang="ko-KR" altLang="en-US" sz="1400" b="1" kern="0"/>
                <a:t>작업자</a:t>
              </a:r>
              <a:r>
                <a:rPr lang="en-US" altLang="ko-KR" sz="1400" b="1" kern="0"/>
                <a:t>, </a:t>
              </a:r>
              <a:r>
                <a:rPr lang="ko-KR" altLang="en-US" sz="1400" b="1" kern="0"/>
                <a:t>자재등의 </a:t>
              </a:r>
              <a:r>
                <a:rPr lang="en-US" altLang="ko-KR" sz="1400" b="1" kern="0"/>
                <a:t>QR</a:t>
              </a:r>
              <a:r>
                <a:rPr lang="ko-KR" altLang="en-US" sz="1400" b="1" kern="0"/>
                <a:t>코드 관리</a:t>
              </a:r>
              <a:endParaRPr lang="en-US" altLang="ko-KR" sz="1400" b="1" kern="0"/>
            </a:p>
            <a:p>
              <a:pPr fontAlgn="base"/>
              <a:r>
                <a:rPr lang="en-US" altLang="ko-KR" sz="1200" kern="0"/>
                <a:t> 1) </a:t>
              </a:r>
              <a:r>
                <a:rPr lang="ko-KR" altLang="en-US" sz="1200" kern="0"/>
                <a:t>각각의 작업시 등록하는 내용을 </a:t>
              </a:r>
              <a:r>
                <a:rPr lang="en-US" altLang="ko-KR" sz="1200" kern="0"/>
                <a:t>QR</a:t>
              </a:r>
              <a:r>
                <a:rPr lang="ko-KR" altLang="en-US" sz="1200" kern="0"/>
                <a:t>코드로 관리</a:t>
              </a:r>
              <a:endParaRPr lang="en-US" altLang="ko-KR" sz="1200" kern="0"/>
            </a:p>
            <a:p>
              <a:pPr fontAlgn="base"/>
              <a:r>
                <a:rPr lang="en-US" altLang="ko-KR" sz="1200" kern="0"/>
                <a:t> 2) QR</a:t>
              </a:r>
              <a:r>
                <a:rPr lang="ko-KR" altLang="en-US" sz="1200" kern="0"/>
                <a:t>코드관리를 통한 최적화된 작업관리 용이</a:t>
              </a:r>
              <a:endParaRPr lang="en-US" altLang="ko-KR" sz="1200" kern="0"/>
            </a:p>
          </p:txBody>
        </p:sp>
      </p:grpSp>
      <p:sp>
        <p:nvSpPr>
          <p:cNvPr id="72" name="Text Box 2">
            <a:extLst>
              <a:ext uri="{FF2B5EF4-FFF2-40B4-BE49-F238E27FC236}">
                <a16:creationId xmlns:a16="http://schemas.microsoft.com/office/drawing/2014/main" id="{F96AC763-F274-3113-03C6-185521B17CD2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MES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395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764704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 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프로세스 비교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B451B2AC-6CD1-634D-AB88-9D07395DDB55}"/>
              </a:ext>
            </a:extLst>
          </p:cNvPr>
          <p:cNvGraphicFramePr>
            <a:graphicFrameLocks noGrp="1"/>
          </p:cNvGraphicFramePr>
          <p:nvPr/>
        </p:nvGraphicFramePr>
        <p:xfrm>
          <a:off x="631726" y="1546530"/>
          <a:ext cx="8568952" cy="4618021"/>
        </p:xfrm>
        <a:graphic>
          <a:graphicData uri="http://schemas.openxmlformats.org/drawingml/2006/table">
            <a:tbl>
              <a:tblPr firstRow="1" bandRow="1"/>
              <a:tblGrid>
                <a:gridCol w="280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1870"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AS-IS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6FB1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>
                          <a:solidFill>
                            <a:srgbClr val="FF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TO-BE</a:t>
                      </a:r>
                      <a:endParaRPr lang="ko-KR" altLang="en-US" sz="1200" dirty="0">
                        <a:solidFill>
                          <a:srgbClr val="FF33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6FB1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151"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880140-B4EE-7A3C-711E-708884416973}"/>
              </a:ext>
            </a:extLst>
          </p:cNvPr>
          <p:cNvSpPr/>
          <p:nvPr/>
        </p:nvSpPr>
        <p:spPr bwMode="auto">
          <a:xfrm>
            <a:off x="4427614" y="2389976"/>
            <a:ext cx="1139825" cy="360362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제조오더확정</a:t>
            </a:r>
            <a:endParaRPr kumimoji="1" lang="en-US" altLang="ko-KR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>
                <a:solidFill>
                  <a:srgbClr val="000000"/>
                </a:solidFill>
                <a:latin typeface="맑은 고딕" panose="020B0503020000020004" pitchFamily="50" charset="-127"/>
              </a:rPr>
              <a:t>(MR</a:t>
            </a:r>
            <a:r>
              <a:rPr kumimoji="1" lang="ko-KR" altLang="en-US" sz="800" b="1" kern="0">
                <a:solidFill>
                  <a:srgbClr val="000000"/>
                </a:solidFill>
                <a:latin typeface="맑은 고딕" panose="020B0503020000020004" pitchFamily="50" charset="-127"/>
              </a:rPr>
              <a:t>정보매핑</a:t>
            </a:r>
            <a:r>
              <a:rPr kumimoji="1" lang="en-US" altLang="ko-KR" sz="800" b="1" kern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18" name="직사각형 81">
            <a:extLst>
              <a:ext uri="{FF2B5EF4-FFF2-40B4-BE49-F238E27FC236}">
                <a16:creationId xmlns:a16="http://schemas.microsoft.com/office/drawing/2014/main" id="{BA88D432-E3EB-F544-960B-99387E1B4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614" y="2894032"/>
            <a:ext cx="1139825" cy="360363"/>
          </a:xfrm>
          <a:prstGeom prst="rect">
            <a:avLst/>
          </a:prstGeom>
          <a:solidFill>
            <a:srgbClr val="FFC000"/>
          </a:solidFill>
          <a:ln w="28575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작업지시생성</a:t>
            </a:r>
            <a:endParaRPr kumimoji="1" lang="en-US" altLang="ko-KR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(CR LOT</a:t>
            </a:r>
            <a:r>
              <a:rPr lang="ko-KR" altLang="en-US" sz="8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발행</a:t>
            </a:r>
            <a:r>
              <a:rPr lang="en-US" altLang="ko-KR" sz="8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화살표 연결선 30">
            <a:extLst>
              <a:ext uri="{FF2B5EF4-FFF2-40B4-BE49-F238E27FC236}">
                <a16:creationId xmlns:a16="http://schemas.microsoft.com/office/drawing/2014/main" id="{08BA49E7-C840-A33B-C4BB-5324DF2C6980}"/>
              </a:ext>
            </a:extLst>
          </p:cNvPr>
          <p:cNvCxnSpPr>
            <a:cxnSpLocks/>
            <a:stCxn id="68" idx="2"/>
            <a:endCxn id="17" idx="0"/>
          </p:cNvCxnSpPr>
          <p:nvPr/>
        </p:nvCxnSpPr>
        <p:spPr bwMode="auto">
          <a:xfrm>
            <a:off x="4997525" y="2277194"/>
            <a:ext cx="2" cy="112782"/>
          </a:xfrm>
          <a:prstGeom prst="straightConnector1">
            <a:avLst/>
          </a:prstGeom>
          <a:noFill/>
          <a:ln w="28575" algn="ctr">
            <a:solidFill>
              <a:srgbClr val="C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직선 화살표 연결선 39">
            <a:extLst>
              <a:ext uri="{FF2B5EF4-FFF2-40B4-BE49-F238E27FC236}">
                <a16:creationId xmlns:a16="http://schemas.microsoft.com/office/drawing/2014/main" id="{7B395C4F-605B-597D-185C-E4463702F71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 bwMode="auto">
          <a:xfrm>
            <a:off x="4997527" y="2750338"/>
            <a:ext cx="0" cy="143694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직선 화살표 연결선 42">
            <a:extLst>
              <a:ext uri="{FF2B5EF4-FFF2-40B4-BE49-F238E27FC236}">
                <a16:creationId xmlns:a16="http://schemas.microsoft.com/office/drawing/2014/main" id="{756070C3-A1DB-50FE-8083-67F8D7D6B840}"/>
              </a:ext>
            </a:extLst>
          </p:cNvPr>
          <p:cNvCxnSpPr>
            <a:cxnSpLocks/>
            <a:stCxn id="18" idx="2"/>
            <a:endCxn id="71" idx="0"/>
          </p:cNvCxnSpPr>
          <p:nvPr/>
        </p:nvCxnSpPr>
        <p:spPr bwMode="auto">
          <a:xfrm flipH="1">
            <a:off x="4994583" y="3254395"/>
            <a:ext cx="2944" cy="143693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직선 화살표 연결선 45">
            <a:extLst>
              <a:ext uri="{FF2B5EF4-FFF2-40B4-BE49-F238E27FC236}">
                <a16:creationId xmlns:a16="http://schemas.microsoft.com/office/drawing/2014/main" id="{2D4B4D87-0F5F-9BEC-594A-1772A47057AC}"/>
              </a:ext>
            </a:extLst>
          </p:cNvPr>
          <p:cNvCxnSpPr>
            <a:cxnSpLocks/>
            <a:stCxn id="71" idx="2"/>
            <a:endCxn id="73" idx="0"/>
          </p:cNvCxnSpPr>
          <p:nvPr/>
        </p:nvCxnSpPr>
        <p:spPr bwMode="auto">
          <a:xfrm>
            <a:off x="4994583" y="3758451"/>
            <a:ext cx="0" cy="143693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직사각형 79">
            <a:extLst>
              <a:ext uri="{FF2B5EF4-FFF2-40B4-BE49-F238E27FC236}">
                <a16:creationId xmlns:a16="http://schemas.microsoft.com/office/drawing/2014/main" id="{064164D4-AF1C-6543-73D1-A60EA65A8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125" y="2317968"/>
            <a:ext cx="1139825" cy="360363"/>
          </a:xfrm>
          <a:prstGeom prst="rect">
            <a:avLst/>
          </a:prstGeom>
          <a:solidFill>
            <a:srgbClr val="FFFFFF"/>
          </a:solidFill>
          <a:ln w="6350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자재입고</a:t>
            </a:r>
            <a:endParaRPr kumimoji="1" lang="en-US" altLang="ko-KR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MR</a:t>
            </a:r>
            <a:endParaRPr kumimoji="1" lang="ko-KR" altLang="en-US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화살표 연결선 27">
            <a:extLst>
              <a:ext uri="{FF2B5EF4-FFF2-40B4-BE49-F238E27FC236}">
                <a16:creationId xmlns:a16="http://schemas.microsoft.com/office/drawing/2014/main" id="{489BE326-E565-27E5-A084-E3666A8EF750}"/>
              </a:ext>
            </a:extLst>
          </p:cNvPr>
          <p:cNvCxnSpPr>
            <a:cxnSpLocks/>
            <a:stCxn id="30" idx="2"/>
            <a:endCxn id="49" idx="0"/>
          </p:cNvCxnSpPr>
          <p:nvPr/>
        </p:nvCxnSpPr>
        <p:spPr bwMode="auto">
          <a:xfrm flipH="1">
            <a:off x="2076141" y="2678331"/>
            <a:ext cx="1897" cy="270527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직사각형 81">
            <a:extLst>
              <a:ext uri="{FF2B5EF4-FFF2-40B4-BE49-F238E27FC236}">
                <a16:creationId xmlns:a16="http://schemas.microsoft.com/office/drawing/2014/main" id="{1429A3F0-8281-EFF8-6AD9-6EDFD9EC1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125" y="3593241"/>
            <a:ext cx="1139825" cy="360363"/>
          </a:xfrm>
          <a:prstGeom prst="rect">
            <a:avLst/>
          </a:prstGeom>
          <a:solidFill>
            <a:srgbClr val="FFC000"/>
          </a:solidFill>
          <a:ln w="6350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POP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슬리팅 작업</a:t>
            </a:r>
            <a:endParaRPr kumimoji="1" lang="ko-KR" altLang="en-US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81">
            <a:extLst>
              <a:ext uri="{FF2B5EF4-FFF2-40B4-BE49-F238E27FC236}">
                <a16:creationId xmlns:a16="http://schemas.microsoft.com/office/drawing/2014/main" id="{6E063168-FB18-B7E3-E9D9-57D469705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125" y="4228024"/>
            <a:ext cx="1139825" cy="360363"/>
          </a:xfrm>
          <a:prstGeom prst="rect">
            <a:avLst/>
          </a:prstGeom>
          <a:noFill/>
          <a:ln w="6350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</a:t>
            </a:r>
            <a:r>
              <a:rPr lang="ko-KR" altLang="en-US" sz="11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입고</a:t>
            </a:r>
            <a:endParaRPr kumimoji="1" lang="ko-KR" altLang="en-US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직선 화살표 연결선 27">
            <a:extLst>
              <a:ext uri="{FF2B5EF4-FFF2-40B4-BE49-F238E27FC236}">
                <a16:creationId xmlns:a16="http://schemas.microsoft.com/office/drawing/2014/main" id="{401B1230-8D80-C7C1-E438-DA07B39C718A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 bwMode="auto">
          <a:xfrm>
            <a:off x="2078038" y="3953604"/>
            <a:ext cx="0" cy="274420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직사각형 2">
            <a:extLst>
              <a:ext uri="{FF2B5EF4-FFF2-40B4-BE49-F238E27FC236}">
                <a16:creationId xmlns:a16="http://schemas.microsoft.com/office/drawing/2014/main" id="{8B7530CE-96F4-D45F-77E2-32C01E0B3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285" y="2302516"/>
            <a:ext cx="2376259" cy="535281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 ERP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에서 오더확정시 슬리팅 </a:t>
            </a:r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MR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관리</a:t>
            </a:r>
          </a:p>
        </p:txBody>
      </p:sp>
      <p:cxnSp>
        <p:nvCxnSpPr>
          <p:cNvPr id="38" name="직선 화살표 연결선 4">
            <a:extLst>
              <a:ext uri="{FF2B5EF4-FFF2-40B4-BE49-F238E27FC236}">
                <a16:creationId xmlns:a16="http://schemas.microsoft.com/office/drawing/2014/main" id="{935AC466-AD63-EDA5-96F3-BF23D96D640D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 bwMode="auto">
          <a:xfrm>
            <a:off x="5567439" y="2570157"/>
            <a:ext cx="1116846" cy="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8CB7136-1E29-CF86-9E57-6A58ACFDB362}"/>
              </a:ext>
            </a:extLst>
          </p:cNvPr>
          <p:cNvSpPr/>
          <p:nvPr/>
        </p:nvSpPr>
        <p:spPr>
          <a:xfrm>
            <a:off x="361112" y="1252408"/>
            <a:ext cx="9147976" cy="5098008"/>
          </a:xfrm>
          <a:prstGeom prst="roundRect">
            <a:avLst>
              <a:gd name="adj" fmla="val 2131"/>
            </a:avLst>
          </a:prstGeom>
          <a:noFill/>
          <a:ln w="9525"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E577171-6E9B-1D3C-18BF-58594A885367}"/>
              </a:ext>
            </a:extLst>
          </p:cNvPr>
          <p:cNvSpPr/>
          <p:nvPr/>
        </p:nvSpPr>
        <p:spPr>
          <a:xfrm>
            <a:off x="631726" y="1095413"/>
            <a:ext cx="1114780" cy="34759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latin typeface="+mj-ea"/>
                <a:ea typeface="+mj-ea"/>
              </a:rPr>
              <a:t>슬리팅</a:t>
            </a:r>
            <a:endParaRPr lang="ko-KR" altLang="en-US" sz="1200" b="1" dirty="0">
              <a:latin typeface="+mj-ea"/>
              <a:ea typeface="+mj-ea"/>
            </a:endParaRPr>
          </a:p>
        </p:txBody>
      </p:sp>
      <p:cxnSp>
        <p:nvCxnSpPr>
          <p:cNvPr id="50" name="직선 화살표 연결선 27">
            <a:extLst>
              <a:ext uri="{FF2B5EF4-FFF2-40B4-BE49-F238E27FC236}">
                <a16:creationId xmlns:a16="http://schemas.microsoft.com/office/drawing/2014/main" id="{87B412EE-0C07-A9E9-F505-FDA76308C0F7}"/>
              </a:ext>
            </a:extLst>
          </p:cNvPr>
          <p:cNvCxnSpPr>
            <a:cxnSpLocks/>
            <a:stCxn id="49" idx="2"/>
            <a:endCxn id="32" idx="0"/>
          </p:cNvCxnSpPr>
          <p:nvPr/>
        </p:nvCxnSpPr>
        <p:spPr bwMode="auto">
          <a:xfrm>
            <a:off x="2076141" y="3309221"/>
            <a:ext cx="1897" cy="284020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BCA6CFD-A488-6289-10B4-120B769C4847}"/>
              </a:ext>
            </a:extLst>
          </p:cNvPr>
          <p:cNvGrpSpPr/>
          <p:nvPr/>
        </p:nvGrpSpPr>
        <p:grpSpPr>
          <a:xfrm>
            <a:off x="1380459" y="2948858"/>
            <a:ext cx="1265594" cy="360363"/>
            <a:chOff x="1448548" y="3010592"/>
            <a:chExt cx="1265594" cy="360363"/>
          </a:xfrm>
        </p:grpSpPr>
        <p:sp>
          <p:nvSpPr>
            <p:cNvPr id="49" name="직사각형 79">
              <a:extLst>
                <a:ext uri="{FF2B5EF4-FFF2-40B4-BE49-F238E27FC236}">
                  <a16:creationId xmlns:a16="http://schemas.microsoft.com/office/drawing/2014/main" id="{F6E24576-869B-17A9-FDEF-F1D1C3BEC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4317" y="3010592"/>
              <a:ext cx="1139825" cy="360363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666666"/>
              </a:solidFill>
              <a:round/>
              <a:headEnd/>
              <a:tailEnd/>
            </a:ln>
          </p:spPr>
          <p:txBody>
            <a:bodyPr lIns="36000" rIns="36000" anchor="ctr"/>
            <a:lstStyle>
              <a:lvl1pPr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ker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슬리팅지시</a:t>
              </a:r>
              <a:endParaRPr lang="en-US" altLang="ko-KR" sz="11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수기</a:t>
              </a:r>
            </a:p>
          </p:txBody>
        </p:sp>
        <p:pic>
          <p:nvPicPr>
            <p:cNvPr id="36" name="그림 6194">
              <a:extLst>
                <a:ext uri="{FF2B5EF4-FFF2-40B4-BE49-F238E27FC236}">
                  <a16:creationId xmlns:a16="http://schemas.microsoft.com/office/drawing/2014/main" id="{77ADEAC0-8721-A420-BEF7-902D62C26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8548" y="3087530"/>
              <a:ext cx="251538" cy="251538"/>
            </a:xfrm>
            <a:prstGeom prst="rect">
              <a:avLst/>
            </a:prstGeom>
            <a:ln w="3175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58" name="직사각형 2">
            <a:extLst>
              <a:ext uri="{FF2B5EF4-FFF2-40B4-BE49-F238E27FC236}">
                <a16:creationId xmlns:a16="http://schemas.microsoft.com/office/drawing/2014/main" id="{F582F013-C05F-2E72-B225-0DEDE0F6E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44" y="5312038"/>
            <a:ext cx="2473415" cy="701398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t" anchorCtr="0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-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입고된 </a:t>
            </a:r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MR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을 수기로 슬리팅작업지시 후 </a:t>
            </a:r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POP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에서 슬리팅 작업을 진행</a:t>
            </a:r>
            <a:endParaRPr lang="en-US" altLang="ko-KR" sz="105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-MR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및 </a:t>
            </a:r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CR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에 대한 검사는 필요에 의해서 진행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1BF1C6-EA11-DC1E-8B91-89789EEC123F}"/>
              </a:ext>
            </a:extLst>
          </p:cNvPr>
          <p:cNvGrpSpPr/>
          <p:nvPr/>
        </p:nvGrpSpPr>
        <p:grpSpPr>
          <a:xfrm>
            <a:off x="3575915" y="5907445"/>
            <a:ext cx="1787489" cy="215444"/>
            <a:chOff x="3756026" y="5877840"/>
            <a:chExt cx="1787489" cy="21544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C6D08CD-D071-973D-BF49-24E42206058F}"/>
                </a:ext>
              </a:extLst>
            </p:cNvPr>
            <p:cNvSpPr/>
            <p:nvPr/>
          </p:nvSpPr>
          <p:spPr bwMode="auto">
            <a:xfrm>
              <a:off x="4145971" y="5909683"/>
              <a:ext cx="672807" cy="151317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ERP</a:t>
              </a:r>
              <a:endPara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420BE30-0B93-F4DA-ABB2-1591F5D7C9FF}"/>
                </a:ext>
              </a:extLst>
            </p:cNvPr>
            <p:cNvSpPr txBox="1"/>
            <p:nvPr/>
          </p:nvSpPr>
          <p:spPr>
            <a:xfrm>
              <a:off x="3756026" y="5877840"/>
              <a:ext cx="45573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800" b="1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범례 </a:t>
              </a:r>
              <a:r>
                <a:rPr kumimoji="1" lang="en-US" altLang="ko-KR" sz="800" b="1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: </a:t>
              </a:r>
              <a:endPara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D711DC3-6562-1AC1-A144-BBA7E8DD289E}"/>
                </a:ext>
              </a:extLst>
            </p:cNvPr>
            <p:cNvSpPr/>
            <p:nvPr/>
          </p:nvSpPr>
          <p:spPr bwMode="auto">
            <a:xfrm>
              <a:off x="4870708" y="5908173"/>
              <a:ext cx="672807" cy="151317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kern="0">
                  <a:solidFill>
                    <a:srgbClr val="000000"/>
                  </a:solidFill>
                  <a:latin typeface="맑은 고딕" panose="020B0503020000020004" pitchFamily="50" charset="-127"/>
                </a:rPr>
                <a:t>POP</a:t>
              </a:r>
              <a:endPara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AA004B0-F263-9453-B58E-87AD44B8233C}"/>
              </a:ext>
            </a:extLst>
          </p:cNvPr>
          <p:cNvSpPr/>
          <p:nvPr/>
        </p:nvSpPr>
        <p:spPr bwMode="auto">
          <a:xfrm>
            <a:off x="4427612" y="1916832"/>
            <a:ext cx="1139825" cy="360362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제조오더</a:t>
            </a:r>
            <a:endParaRPr kumimoji="1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71" name="직사각형 81">
            <a:extLst>
              <a:ext uri="{FF2B5EF4-FFF2-40B4-BE49-F238E27FC236}">
                <a16:creationId xmlns:a16="http://schemas.microsoft.com/office/drawing/2014/main" id="{9B9D289B-1404-02ED-79D6-4ADF0C7D9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4670" y="3398088"/>
            <a:ext cx="1139825" cy="360363"/>
          </a:xfrm>
          <a:prstGeom prst="rect">
            <a:avLst/>
          </a:prstGeom>
          <a:solidFill>
            <a:srgbClr val="FFC000"/>
          </a:solidFill>
          <a:ln w="28575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MR</a:t>
            </a: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검사</a:t>
            </a: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2" name="직선 화살표 연결선 45">
            <a:extLst>
              <a:ext uri="{FF2B5EF4-FFF2-40B4-BE49-F238E27FC236}">
                <a16:creationId xmlns:a16="http://schemas.microsoft.com/office/drawing/2014/main" id="{A450CE4C-6367-CB18-9B9E-13612E077F87}"/>
              </a:ext>
            </a:extLst>
          </p:cNvPr>
          <p:cNvCxnSpPr>
            <a:cxnSpLocks/>
            <a:stCxn id="73" idx="2"/>
            <a:endCxn id="83" idx="0"/>
          </p:cNvCxnSpPr>
          <p:nvPr/>
        </p:nvCxnSpPr>
        <p:spPr bwMode="auto">
          <a:xfrm>
            <a:off x="4994583" y="4262507"/>
            <a:ext cx="2942" cy="143693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" name="직사각형 81">
            <a:extLst>
              <a:ext uri="{FF2B5EF4-FFF2-40B4-BE49-F238E27FC236}">
                <a16:creationId xmlns:a16="http://schemas.microsoft.com/office/drawing/2014/main" id="{3D44AC80-CDDF-9A3B-9B8A-659EDE998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4670" y="3902144"/>
            <a:ext cx="1139825" cy="360363"/>
          </a:xfrm>
          <a:prstGeom prst="rect">
            <a:avLst/>
          </a:prstGeom>
          <a:solidFill>
            <a:srgbClr val="FFC000"/>
          </a:solidFill>
          <a:ln w="28575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CR</a:t>
            </a: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</a:t>
            </a: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2" name="직선 화살표 연결선 45">
            <a:extLst>
              <a:ext uri="{FF2B5EF4-FFF2-40B4-BE49-F238E27FC236}">
                <a16:creationId xmlns:a16="http://schemas.microsoft.com/office/drawing/2014/main" id="{129DA676-DA89-5401-C677-F1EA6E46378B}"/>
              </a:ext>
            </a:extLst>
          </p:cNvPr>
          <p:cNvCxnSpPr>
            <a:cxnSpLocks/>
            <a:stCxn id="83" idx="2"/>
            <a:endCxn id="86" idx="0"/>
          </p:cNvCxnSpPr>
          <p:nvPr/>
        </p:nvCxnSpPr>
        <p:spPr bwMode="auto">
          <a:xfrm>
            <a:off x="4997525" y="4766563"/>
            <a:ext cx="2143" cy="143693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직사각형 81">
            <a:extLst>
              <a:ext uri="{FF2B5EF4-FFF2-40B4-BE49-F238E27FC236}">
                <a16:creationId xmlns:a16="http://schemas.microsoft.com/office/drawing/2014/main" id="{8CCF6A0E-A5B1-A9A6-5014-AA679BEAE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612" y="4406200"/>
            <a:ext cx="1139825" cy="360363"/>
          </a:xfrm>
          <a:prstGeom prst="rect">
            <a:avLst/>
          </a:prstGeom>
          <a:solidFill>
            <a:srgbClr val="FFC000"/>
          </a:solidFill>
          <a:ln w="28575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CR</a:t>
            </a: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검사</a:t>
            </a: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5" name="직선 화살표 연결선 45">
            <a:extLst>
              <a:ext uri="{FF2B5EF4-FFF2-40B4-BE49-F238E27FC236}">
                <a16:creationId xmlns:a16="http://schemas.microsoft.com/office/drawing/2014/main" id="{F56181A1-748A-8F67-508F-8CD2BEA22113}"/>
              </a:ext>
            </a:extLst>
          </p:cNvPr>
          <p:cNvCxnSpPr>
            <a:cxnSpLocks/>
            <a:stCxn id="86" idx="2"/>
            <a:endCxn id="88" idx="0"/>
          </p:cNvCxnSpPr>
          <p:nvPr/>
        </p:nvCxnSpPr>
        <p:spPr bwMode="auto">
          <a:xfrm>
            <a:off x="4999668" y="5270619"/>
            <a:ext cx="5189" cy="143693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6" name="직사각형 81">
            <a:extLst>
              <a:ext uri="{FF2B5EF4-FFF2-40B4-BE49-F238E27FC236}">
                <a16:creationId xmlns:a16="http://schemas.microsoft.com/office/drawing/2014/main" id="{CF77F320-415F-CEF7-F842-26C9E60C5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9755" y="4910256"/>
            <a:ext cx="1139825" cy="360363"/>
          </a:xfrm>
          <a:prstGeom prst="rect">
            <a:avLst/>
          </a:prstGeom>
          <a:solidFill>
            <a:srgbClr val="FFC000"/>
          </a:solidFill>
          <a:ln w="28575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작업완료</a:t>
            </a: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83D9E91-8F5D-1712-3338-9E8EB79097D9}"/>
              </a:ext>
            </a:extLst>
          </p:cNvPr>
          <p:cNvSpPr/>
          <p:nvPr/>
        </p:nvSpPr>
        <p:spPr bwMode="auto">
          <a:xfrm>
            <a:off x="4434944" y="5414312"/>
            <a:ext cx="1139825" cy="360362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제조오더마감</a:t>
            </a:r>
            <a:endParaRPr kumimoji="1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99" name="직사각형 2">
            <a:extLst>
              <a:ext uri="{FF2B5EF4-FFF2-40B4-BE49-F238E27FC236}">
                <a16:creationId xmlns:a16="http://schemas.microsoft.com/office/drawing/2014/main" id="{AA394DC4-6928-1D82-99B3-88B14DCDD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919" y="5342465"/>
            <a:ext cx="2473415" cy="701398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t" anchorCtr="0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-CR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의 반제품화를 통한 공정처리</a:t>
            </a:r>
            <a:endParaRPr lang="en-US" altLang="ko-KR" sz="105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-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제조오더에 의한 슬리팅작업 관리</a:t>
            </a:r>
            <a:endParaRPr lang="en-US" altLang="ko-KR" sz="105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-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검사기능의 전산화 처리</a:t>
            </a:r>
          </a:p>
        </p:txBody>
      </p:sp>
      <p:sp>
        <p:nvSpPr>
          <p:cNvPr id="100" name="직사각형 2">
            <a:extLst>
              <a:ext uri="{FF2B5EF4-FFF2-40B4-BE49-F238E27FC236}">
                <a16:creationId xmlns:a16="http://schemas.microsoft.com/office/drawing/2014/main" id="{876074A1-3C66-C115-48E8-B86B925D7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284" y="2797400"/>
            <a:ext cx="2376259" cy="535281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반제품화에 따른 </a:t>
            </a:r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LOT 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발행 관리</a:t>
            </a:r>
          </a:p>
        </p:txBody>
      </p:sp>
      <p:cxnSp>
        <p:nvCxnSpPr>
          <p:cNvPr id="101" name="직선 화살표 연결선 4">
            <a:extLst>
              <a:ext uri="{FF2B5EF4-FFF2-40B4-BE49-F238E27FC236}">
                <a16:creationId xmlns:a16="http://schemas.microsoft.com/office/drawing/2014/main" id="{C041F4B0-6FD3-C844-9C65-09243E618E66}"/>
              </a:ext>
            </a:extLst>
          </p:cNvPr>
          <p:cNvCxnSpPr>
            <a:cxnSpLocks/>
            <a:endCxn id="100" idx="1"/>
          </p:cNvCxnSpPr>
          <p:nvPr/>
        </p:nvCxnSpPr>
        <p:spPr bwMode="auto">
          <a:xfrm>
            <a:off x="5567438" y="3065041"/>
            <a:ext cx="1116846" cy="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" name="직사각형 2">
            <a:extLst>
              <a:ext uri="{FF2B5EF4-FFF2-40B4-BE49-F238E27FC236}">
                <a16:creationId xmlns:a16="http://schemas.microsoft.com/office/drawing/2014/main" id="{4DBCD09C-B5BB-B269-B7C8-ACF92FFF2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284" y="3811875"/>
            <a:ext cx="2376259" cy="535281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 CR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실적등록 처리시 추가정보 등록</a:t>
            </a:r>
          </a:p>
        </p:txBody>
      </p:sp>
      <p:cxnSp>
        <p:nvCxnSpPr>
          <p:cNvPr id="103" name="직선 화살표 연결선 4">
            <a:extLst>
              <a:ext uri="{FF2B5EF4-FFF2-40B4-BE49-F238E27FC236}">
                <a16:creationId xmlns:a16="http://schemas.microsoft.com/office/drawing/2014/main" id="{FF849946-619D-EB8F-8AB1-FCA0A8D08363}"/>
              </a:ext>
            </a:extLst>
          </p:cNvPr>
          <p:cNvCxnSpPr>
            <a:cxnSpLocks/>
            <a:endCxn id="102" idx="1"/>
          </p:cNvCxnSpPr>
          <p:nvPr/>
        </p:nvCxnSpPr>
        <p:spPr bwMode="auto">
          <a:xfrm>
            <a:off x="5567438" y="4079516"/>
            <a:ext cx="1116846" cy="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4" name="직사각형 2">
            <a:extLst>
              <a:ext uri="{FF2B5EF4-FFF2-40B4-BE49-F238E27FC236}">
                <a16:creationId xmlns:a16="http://schemas.microsoft.com/office/drawing/2014/main" id="{7730B1DB-B77C-4A53-62A6-8A9C4BC77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283" y="4320746"/>
            <a:ext cx="2376259" cy="535281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검사기능의 전산화</a:t>
            </a:r>
          </a:p>
        </p:txBody>
      </p:sp>
      <p:cxnSp>
        <p:nvCxnSpPr>
          <p:cNvPr id="105" name="직선 화살표 연결선 4">
            <a:extLst>
              <a:ext uri="{FF2B5EF4-FFF2-40B4-BE49-F238E27FC236}">
                <a16:creationId xmlns:a16="http://schemas.microsoft.com/office/drawing/2014/main" id="{20F3A4E0-89A7-3F0C-E32A-A6CD89A7FA88}"/>
              </a:ext>
            </a:extLst>
          </p:cNvPr>
          <p:cNvCxnSpPr>
            <a:cxnSpLocks/>
            <a:endCxn id="104" idx="1"/>
          </p:cNvCxnSpPr>
          <p:nvPr/>
        </p:nvCxnSpPr>
        <p:spPr bwMode="auto">
          <a:xfrm>
            <a:off x="5567437" y="4588387"/>
            <a:ext cx="1116846" cy="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E25DB122-B86A-335D-A507-17790B856724}"/>
              </a:ext>
            </a:extLst>
          </p:cNvPr>
          <p:cNvCxnSpPr>
            <a:stCxn id="71" idx="3"/>
          </p:cNvCxnSpPr>
          <p:nvPr/>
        </p:nvCxnSpPr>
        <p:spPr>
          <a:xfrm>
            <a:off x="5564495" y="3578270"/>
            <a:ext cx="1119788" cy="1008111"/>
          </a:xfrm>
          <a:prstGeom prst="bentConnector3">
            <a:avLst/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 Box 2">
            <a:extLst>
              <a:ext uri="{FF2B5EF4-FFF2-40B4-BE49-F238E27FC236}">
                <a16:creationId xmlns:a16="http://schemas.microsoft.com/office/drawing/2014/main" id="{AE3E5A51-7A21-3DA3-92E7-C9B6917D12BE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MES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6134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764704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 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프로세스 비교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B451B2AC-6CD1-634D-AB88-9D07395DDB55}"/>
              </a:ext>
            </a:extLst>
          </p:cNvPr>
          <p:cNvGraphicFramePr>
            <a:graphicFrameLocks noGrp="1"/>
          </p:cNvGraphicFramePr>
          <p:nvPr/>
        </p:nvGraphicFramePr>
        <p:xfrm>
          <a:off x="631726" y="1546530"/>
          <a:ext cx="8568952" cy="4618021"/>
        </p:xfrm>
        <a:graphic>
          <a:graphicData uri="http://schemas.openxmlformats.org/drawingml/2006/table">
            <a:tbl>
              <a:tblPr firstRow="1" bandRow="1"/>
              <a:tblGrid>
                <a:gridCol w="280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1870"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AS-IS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6FB1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>
                          <a:solidFill>
                            <a:srgbClr val="FF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TO-BE</a:t>
                      </a:r>
                      <a:endParaRPr lang="ko-KR" altLang="en-US" sz="1200" dirty="0">
                        <a:solidFill>
                          <a:srgbClr val="FF33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6FB1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151"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880140-B4EE-7A3C-711E-708884416973}"/>
              </a:ext>
            </a:extLst>
          </p:cNvPr>
          <p:cNvSpPr/>
          <p:nvPr/>
        </p:nvSpPr>
        <p:spPr bwMode="auto">
          <a:xfrm>
            <a:off x="4427614" y="2389976"/>
            <a:ext cx="1139825" cy="360362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제조오더</a:t>
            </a:r>
            <a:endParaRPr kumimoji="1" lang="en-US" altLang="ko-KR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18" name="직사각형 81">
            <a:extLst>
              <a:ext uri="{FF2B5EF4-FFF2-40B4-BE49-F238E27FC236}">
                <a16:creationId xmlns:a16="http://schemas.microsoft.com/office/drawing/2014/main" id="{BA88D432-E3EB-F544-960B-99387E1B4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614" y="2894032"/>
            <a:ext cx="1139825" cy="360363"/>
          </a:xfrm>
          <a:prstGeom prst="rect">
            <a:avLst/>
          </a:prstGeom>
          <a:solidFill>
            <a:srgbClr val="FFC000"/>
          </a:solidFill>
          <a:ln w="28575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작업지시생성</a:t>
            </a:r>
            <a:endParaRPr kumimoji="1" lang="en-US" altLang="ko-KR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(LOT</a:t>
            </a:r>
            <a:r>
              <a:rPr lang="ko-KR" altLang="en-US" sz="8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발행</a:t>
            </a:r>
            <a:r>
              <a:rPr lang="en-US" altLang="ko-KR" sz="8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화살표 연결선 30">
            <a:extLst>
              <a:ext uri="{FF2B5EF4-FFF2-40B4-BE49-F238E27FC236}">
                <a16:creationId xmlns:a16="http://schemas.microsoft.com/office/drawing/2014/main" id="{08BA49E7-C840-A33B-C4BB-5324DF2C6980}"/>
              </a:ext>
            </a:extLst>
          </p:cNvPr>
          <p:cNvCxnSpPr>
            <a:cxnSpLocks/>
            <a:stCxn id="68" idx="2"/>
            <a:endCxn id="17" idx="0"/>
          </p:cNvCxnSpPr>
          <p:nvPr/>
        </p:nvCxnSpPr>
        <p:spPr bwMode="auto">
          <a:xfrm>
            <a:off x="4997525" y="2277194"/>
            <a:ext cx="2" cy="112782"/>
          </a:xfrm>
          <a:prstGeom prst="straightConnector1">
            <a:avLst/>
          </a:prstGeom>
          <a:noFill/>
          <a:ln w="28575" algn="ctr">
            <a:solidFill>
              <a:srgbClr val="C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직선 화살표 연결선 39">
            <a:extLst>
              <a:ext uri="{FF2B5EF4-FFF2-40B4-BE49-F238E27FC236}">
                <a16:creationId xmlns:a16="http://schemas.microsoft.com/office/drawing/2014/main" id="{7B395C4F-605B-597D-185C-E4463702F71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 bwMode="auto">
          <a:xfrm>
            <a:off x="4997527" y="2750338"/>
            <a:ext cx="0" cy="143694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직선 화살표 연결선 42">
            <a:extLst>
              <a:ext uri="{FF2B5EF4-FFF2-40B4-BE49-F238E27FC236}">
                <a16:creationId xmlns:a16="http://schemas.microsoft.com/office/drawing/2014/main" id="{756070C3-A1DB-50FE-8083-67F8D7D6B840}"/>
              </a:ext>
            </a:extLst>
          </p:cNvPr>
          <p:cNvCxnSpPr>
            <a:cxnSpLocks/>
            <a:stCxn id="18" idx="2"/>
            <a:endCxn id="71" idx="0"/>
          </p:cNvCxnSpPr>
          <p:nvPr/>
        </p:nvCxnSpPr>
        <p:spPr bwMode="auto">
          <a:xfrm flipH="1">
            <a:off x="4994583" y="3254395"/>
            <a:ext cx="2944" cy="143693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직선 화살표 연결선 45">
            <a:extLst>
              <a:ext uri="{FF2B5EF4-FFF2-40B4-BE49-F238E27FC236}">
                <a16:creationId xmlns:a16="http://schemas.microsoft.com/office/drawing/2014/main" id="{2D4B4D87-0F5F-9BEC-594A-1772A47057AC}"/>
              </a:ext>
            </a:extLst>
          </p:cNvPr>
          <p:cNvCxnSpPr>
            <a:cxnSpLocks/>
            <a:stCxn id="71" idx="2"/>
            <a:endCxn id="73" idx="0"/>
          </p:cNvCxnSpPr>
          <p:nvPr/>
        </p:nvCxnSpPr>
        <p:spPr bwMode="auto">
          <a:xfrm>
            <a:off x="4994583" y="3758451"/>
            <a:ext cx="0" cy="143693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직사각형 81">
            <a:extLst>
              <a:ext uri="{FF2B5EF4-FFF2-40B4-BE49-F238E27FC236}">
                <a16:creationId xmlns:a16="http://schemas.microsoft.com/office/drawing/2014/main" id="{6E063168-FB18-B7E3-E9D9-57D469705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494" y="4868837"/>
            <a:ext cx="1139825" cy="360363"/>
          </a:xfrm>
          <a:prstGeom prst="rect">
            <a:avLst/>
          </a:prstGeom>
          <a:noFill/>
          <a:ln w="6350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출고</a:t>
            </a:r>
          </a:p>
        </p:txBody>
      </p:sp>
      <p:cxnSp>
        <p:nvCxnSpPr>
          <p:cNvPr id="35" name="직선 화살표 연결선 27">
            <a:extLst>
              <a:ext uri="{FF2B5EF4-FFF2-40B4-BE49-F238E27FC236}">
                <a16:creationId xmlns:a16="http://schemas.microsoft.com/office/drawing/2014/main" id="{401B1230-8D80-C7C1-E438-DA07B39C718A}"/>
              </a:ext>
            </a:extLst>
          </p:cNvPr>
          <p:cNvCxnSpPr>
            <a:cxnSpLocks/>
          </p:cNvCxnSpPr>
          <p:nvPr/>
        </p:nvCxnSpPr>
        <p:spPr bwMode="auto">
          <a:xfrm>
            <a:off x="1971159" y="3290331"/>
            <a:ext cx="1" cy="282685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직사각형 2">
            <a:extLst>
              <a:ext uri="{FF2B5EF4-FFF2-40B4-BE49-F238E27FC236}">
                <a16:creationId xmlns:a16="http://schemas.microsoft.com/office/drawing/2014/main" id="{8B7530CE-96F4-D45F-77E2-32C01E0B3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285" y="2302516"/>
            <a:ext cx="2376259" cy="535281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 MPS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에 의한 오더생성관리</a:t>
            </a:r>
          </a:p>
        </p:txBody>
      </p:sp>
      <p:cxnSp>
        <p:nvCxnSpPr>
          <p:cNvPr id="38" name="직선 화살표 연결선 4">
            <a:extLst>
              <a:ext uri="{FF2B5EF4-FFF2-40B4-BE49-F238E27FC236}">
                <a16:creationId xmlns:a16="http://schemas.microsoft.com/office/drawing/2014/main" id="{935AC466-AD63-EDA5-96F3-BF23D96D640D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 bwMode="auto">
          <a:xfrm>
            <a:off x="5567439" y="2570157"/>
            <a:ext cx="1116846" cy="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8CB7136-1E29-CF86-9E57-6A58ACFDB362}"/>
              </a:ext>
            </a:extLst>
          </p:cNvPr>
          <p:cNvSpPr/>
          <p:nvPr/>
        </p:nvSpPr>
        <p:spPr>
          <a:xfrm>
            <a:off x="361112" y="1252408"/>
            <a:ext cx="9147976" cy="5098008"/>
          </a:xfrm>
          <a:prstGeom prst="roundRect">
            <a:avLst>
              <a:gd name="adj" fmla="val 2131"/>
            </a:avLst>
          </a:prstGeom>
          <a:noFill/>
          <a:ln w="9525"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E577171-6E9B-1D3C-18BF-58594A885367}"/>
              </a:ext>
            </a:extLst>
          </p:cNvPr>
          <p:cNvSpPr/>
          <p:nvPr/>
        </p:nvSpPr>
        <p:spPr>
          <a:xfrm>
            <a:off x="631725" y="1095413"/>
            <a:ext cx="1339433" cy="34759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latin typeface="+mj-ea"/>
                <a:ea typeface="+mj-ea"/>
              </a:rPr>
              <a:t>일반공정 </a:t>
            </a:r>
            <a:r>
              <a:rPr lang="en-US" altLang="ko-KR" sz="1200" b="1">
                <a:latin typeface="+mj-ea"/>
                <a:ea typeface="+mj-ea"/>
              </a:rPr>
              <a:t>(Roll)</a:t>
            </a:r>
            <a:endParaRPr lang="ko-KR" altLang="en-US" sz="1200" b="1" dirty="0">
              <a:latin typeface="+mj-ea"/>
              <a:ea typeface="+mj-ea"/>
            </a:endParaRPr>
          </a:p>
        </p:txBody>
      </p:sp>
      <p:cxnSp>
        <p:nvCxnSpPr>
          <p:cNvPr id="50" name="직선 화살표 연결선 27">
            <a:extLst>
              <a:ext uri="{FF2B5EF4-FFF2-40B4-BE49-F238E27FC236}">
                <a16:creationId xmlns:a16="http://schemas.microsoft.com/office/drawing/2014/main" id="{87B412EE-0C07-A9E9-F505-FDA76308C0F7}"/>
              </a:ext>
            </a:extLst>
          </p:cNvPr>
          <p:cNvCxnSpPr>
            <a:cxnSpLocks/>
            <a:stCxn id="49" idx="2"/>
          </p:cNvCxnSpPr>
          <p:nvPr/>
        </p:nvCxnSpPr>
        <p:spPr bwMode="auto">
          <a:xfrm flipH="1">
            <a:off x="1971159" y="2457375"/>
            <a:ext cx="1" cy="292963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BCA6CFD-A488-6289-10B4-120B769C4847}"/>
              </a:ext>
            </a:extLst>
          </p:cNvPr>
          <p:cNvGrpSpPr/>
          <p:nvPr/>
        </p:nvGrpSpPr>
        <p:grpSpPr>
          <a:xfrm>
            <a:off x="1275478" y="2097012"/>
            <a:ext cx="1265594" cy="360363"/>
            <a:chOff x="1448548" y="3010592"/>
            <a:chExt cx="1265594" cy="360363"/>
          </a:xfrm>
        </p:grpSpPr>
        <p:sp>
          <p:nvSpPr>
            <p:cNvPr id="49" name="직사각형 79">
              <a:extLst>
                <a:ext uri="{FF2B5EF4-FFF2-40B4-BE49-F238E27FC236}">
                  <a16:creationId xmlns:a16="http://schemas.microsoft.com/office/drawing/2014/main" id="{F6E24576-869B-17A9-FDEF-F1D1C3BEC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4317" y="3010592"/>
              <a:ext cx="1139825" cy="360363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666666"/>
              </a:solidFill>
              <a:round/>
              <a:headEnd/>
              <a:tailEnd/>
            </a:ln>
          </p:spPr>
          <p:txBody>
            <a:bodyPr lIns="36000" rIns="36000" anchor="ctr"/>
            <a:lstStyle>
              <a:lvl1pPr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ker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생산계획</a:t>
              </a:r>
              <a:endParaRPr lang="en-US" altLang="ko-KR" sz="11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수기</a:t>
              </a:r>
            </a:p>
          </p:txBody>
        </p:sp>
        <p:pic>
          <p:nvPicPr>
            <p:cNvPr id="36" name="그림 6194">
              <a:extLst>
                <a:ext uri="{FF2B5EF4-FFF2-40B4-BE49-F238E27FC236}">
                  <a16:creationId xmlns:a16="http://schemas.microsoft.com/office/drawing/2014/main" id="{77ADEAC0-8721-A420-BEF7-902D62C26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8548" y="3087530"/>
              <a:ext cx="251538" cy="251538"/>
            </a:xfrm>
            <a:prstGeom prst="rect">
              <a:avLst/>
            </a:prstGeom>
            <a:ln w="3175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58" name="직사각형 2">
            <a:extLst>
              <a:ext uri="{FF2B5EF4-FFF2-40B4-BE49-F238E27FC236}">
                <a16:creationId xmlns:a16="http://schemas.microsoft.com/office/drawing/2014/main" id="{F582F013-C05F-2E72-B225-0DEDE0F6E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44" y="5470682"/>
            <a:ext cx="2473415" cy="542753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t" anchorCtr="0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-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수기 생산계획 관리</a:t>
            </a:r>
            <a:endParaRPr lang="en-US" altLang="ko-KR" sz="105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-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라우팅에 의한 공정별 실적등록이 미흡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1BF1C6-EA11-DC1E-8B91-89789EEC123F}"/>
              </a:ext>
            </a:extLst>
          </p:cNvPr>
          <p:cNvGrpSpPr/>
          <p:nvPr/>
        </p:nvGrpSpPr>
        <p:grpSpPr>
          <a:xfrm>
            <a:off x="3575915" y="5907445"/>
            <a:ext cx="1787489" cy="215444"/>
            <a:chOff x="3756026" y="5877840"/>
            <a:chExt cx="1787489" cy="21544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C6D08CD-D071-973D-BF49-24E42206058F}"/>
                </a:ext>
              </a:extLst>
            </p:cNvPr>
            <p:cNvSpPr/>
            <p:nvPr/>
          </p:nvSpPr>
          <p:spPr bwMode="auto">
            <a:xfrm>
              <a:off x="4145971" y="5909683"/>
              <a:ext cx="672807" cy="151317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ERP</a:t>
              </a:r>
              <a:endPara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420BE30-0B93-F4DA-ABB2-1591F5D7C9FF}"/>
                </a:ext>
              </a:extLst>
            </p:cNvPr>
            <p:cNvSpPr txBox="1"/>
            <p:nvPr/>
          </p:nvSpPr>
          <p:spPr>
            <a:xfrm>
              <a:off x="3756026" y="5877840"/>
              <a:ext cx="45573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800" b="1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범례 </a:t>
              </a:r>
              <a:r>
                <a:rPr kumimoji="1" lang="en-US" altLang="ko-KR" sz="800" b="1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: </a:t>
              </a:r>
              <a:endPara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D711DC3-6562-1AC1-A144-BBA7E8DD289E}"/>
                </a:ext>
              </a:extLst>
            </p:cNvPr>
            <p:cNvSpPr/>
            <p:nvPr/>
          </p:nvSpPr>
          <p:spPr bwMode="auto">
            <a:xfrm>
              <a:off x="4870708" y="5908173"/>
              <a:ext cx="672807" cy="151317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kern="0">
                  <a:solidFill>
                    <a:srgbClr val="000000"/>
                  </a:solidFill>
                  <a:latin typeface="맑은 고딕" panose="020B0503020000020004" pitchFamily="50" charset="-127"/>
                </a:rPr>
                <a:t>POP</a:t>
              </a:r>
              <a:endPara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AA004B0-F263-9453-B58E-87AD44B8233C}"/>
              </a:ext>
            </a:extLst>
          </p:cNvPr>
          <p:cNvSpPr/>
          <p:nvPr/>
        </p:nvSpPr>
        <p:spPr bwMode="auto">
          <a:xfrm>
            <a:off x="4427612" y="1916832"/>
            <a:ext cx="1139825" cy="360362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생산계획</a:t>
            </a:r>
            <a:endParaRPr kumimoji="1" lang="en-US" altLang="ko-KR" sz="1100" b="1" ker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(MPS)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71" name="직사각형 81">
            <a:extLst>
              <a:ext uri="{FF2B5EF4-FFF2-40B4-BE49-F238E27FC236}">
                <a16:creationId xmlns:a16="http://schemas.microsoft.com/office/drawing/2014/main" id="{9B9D289B-1404-02ED-79D6-4ADF0C7D9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4670" y="3398088"/>
            <a:ext cx="1139825" cy="360363"/>
          </a:xfrm>
          <a:prstGeom prst="rect">
            <a:avLst/>
          </a:prstGeom>
          <a:solidFill>
            <a:srgbClr val="FFC000"/>
          </a:solidFill>
          <a:ln w="28575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</a:t>
            </a:r>
            <a:endParaRPr kumimoji="1" lang="en-US" altLang="ko-KR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라우팅별 실적</a:t>
            </a:r>
            <a:r>
              <a:rPr lang="en-US" altLang="ko-KR" sz="8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2" name="직선 화살표 연결선 45">
            <a:extLst>
              <a:ext uri="{FF2B5EF4-FFF2-40B4-BE49-F238E27FC236}">
                <a16:creationId xmlns:a16="http://schemas.microsoft.com/office/drawing/2014/main" id="{A450CE4C-6367-CB18-9B9E-13612E077F87}"/>
              </a:ext>
            </a:extLst>
          </p:cNvPr>
          <p:cNvCxnSpPr>
            <a:cxnSpLocks/>
            <a:stCxn id="73" idx="2"/>
            <a:endCxn id="83" idx="0"/>
          </p:cNvCxnSpPr>
          <p:nvPr/>
        </p:nvCxnSpPr>
        <p:spPr bwMode="auto">
          <a:xfrm>
            <a:off x="4994583" y="4262507"/>
            <a:ext cx="2942" cy="143693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" name="직사각형 81">
            <a:extLst>
              <a:ext uri="{FF2B5EF4-FFF2-40B4-BE49-F238E27FC236}">
                <a16:creationId xmlns:a16="http://schemas.microsoft.com/office/drawing/2014/main" id="{3D44AC80-CDDF-9A3B-9B8A-659EDE998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4670" y="3902144"/>
            <a:ext cx="1139825" cy="360363"/>
          </a:xfrm>
          <a:prstGeom prst="rect">
            <a:avLst/>
          </a:prstGeom>
          <a:solidFill>
            <a:srgbClr val="FFC000"/>
          </a:solidFill>
          <a:ln w="28575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전수</a:t>
            </a:r>
            <a:r>
              <a:rPr kumimoji="1" lang="en-US" altLang="ko-KR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출하검사</a:t>
            </a: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2" name="직선 화살표 연결선 45">
            <a:extLst>
              <a:ext uri="{FF2B5EF4-FFF2-40B4-BE49-F238E27FC236}">
                <a16:creationId xmlns:a16="http://schemas.microsoft.com/office/drawing/2014/main" id="{129DA676-DA89-5401-C677-F1EA6E46378B}"/>
              </a:ext>
            </a:extLst>
          </p:cNvPr>
          <p:cNvCxnSpPr>
            <a:cxnSpLocks/>
            <a:stCxn id="83" idx="2"/>
            <a:endCxn id="86" idx="0"/>
          </p:cNvCxnSpPr>
          <p:nvPr/>
        </p:nvCxnSpPr>
        <p:spPr bwMode="auto">
          <a:xfrm>
            <a:off x="4997525" y="4766563"/>
            <a:ext cx="2143" cy="143693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직사각형 81">
            <a:extLst>
              <a:ext uri="{FF2B5EF4-FFF2-40B4-BE49-F238E27FC236}">
                <a16:creationId xmlns:a16="http://schemas.microsoft.com/office/drawing/2014/main" id="{8CCF6A0E-A5B1-A9A6-5014-AA679BEAE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612" y="4406200"/>
            <a:ext cx="1139825" cy="360363"/>
          </a:xfrm>
          <a:prstGeom prst="rect">
            <a:avLst/>
          </a:prstGeom>
          <a:solidFill>
            <a:srgbClr val="FFC000"/>
          </a:solidFill>
          <a:ln w="28575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작업완료</a:t>
            </a: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5" name="직선 화살표 연결선 45">
            <a:extLst>
              <a:ext uri="{FF2B5EF4-FFF2-40B4-BE49-F238E27FC236}">
                <a16:creationId xmlns:a16="http://schemas.microsoft.com/office/drawing/2014/main" id="{F56181A1-748A-8F67-508F-8CD2BEA22113}"/>
              </a:ext>
            </a:extLst>
          </p:cNvPr>
          <p:cNvCxnSpPr>
            <a:cxnSpLocks/>
            <a:stCxn id="86" idx="2"/>
            <a:endCxn id="88" idx="0"/>
          </p:cNvCxnSpPr>
          <p:nvPr/>
        </p:nvCxnSpPr>
        <p:spPr bwMode="auto">
          <a:xfrm>
            <a:off x="4999668" y="5270619"/>
            <a:ext cx="5189" cy="143693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6" name="직사각형 81">
            <a:extLst>
              <a:ext uri="{FF2B5EF4-FFF2-40B4-BE49-F238E27FC236}">
                <a16:creationId xmlns:a16="http://schemas.microsoft.com/office/drawing/2014/main" id="{CF77F320-415F-CEF7-F842-26C9E60C5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9755" y="4910256"/>
            <a:ext cx="1139825" cy="360363"/>
          </a:xfrm>
          <a:prstGeom prst="rect">
            <a:avLst/>
          </a:prstGeom>
          <a:solidFill>
            <a:srgbClr val="FFC000"/>
          </a:solidFill>
          <a:ln w="28575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포장실적등록</a:t>
            </a: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83D9E91-8F5D-1712-3338-9E8EB79097D9}"/>
              </a:ext>
            </a:extLst>
          </p:cNvPr>
          <p:cNvSpPr/>
          <p:nvPr/>
        </p:nvSpPr>
        <p:spPr bwMode="auto">
          <a:xfrm>
            <a:off x="4434944" y="5414312"/>
            <a:ext cx="1139825" cy="360362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포장실적연동</a:t>
            </a:r>
            <a:endParaRPr kumimoji="1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99" name="직사각형 2">
            <a:extLst>
              <a:ext uri="{FF2B5EF4-FFF2-40B4-BE49-F238E27FC236}">
                <a16:creationId xmlns:a16="http://schemas.microsoft.com/office/drawing/2014/main" id="{AA394DC4-6928-1D82-99B3-88B14DCDD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919" y="5530435"/>
            <a:ext cx="2473415" cy="513427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t" anchorCtr="0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-ERP 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생산계획</a:t>
            </a:r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(MSP)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에 따른 오더관리</a:t>
            </a:r>
            <a:endParaRPr lang="en-US" altLang="ko-KR" sz="105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-Sheet 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및 </a:t>
            </a:r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Cell 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매칭에 따른 상세관리</a:t>
            </a:r>
            <a:endParaRPr lang="en-US" altLang="ko-KR" sz="105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00" name="직사각형 2">
            <a:extLst>
              <a:ext uri="{FF2B5EF4-FFF2-40B4-BE49-F238E27FC236}">
                <a16:creationId xmlns:a16="http://schemas.microsoft.com/office/drawing/2014/main" id="{876074A1-3C66-C115-48E8-B86B925D7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284" y="2797400"/>
            <a:ext cx="2376259" cy="535281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 LOT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발행</a:t>
            </a:r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작업지시생성</a:t>
            </a:r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 최적화</a:t>
            </a:r>
          </a:p>
        </p:txBody>
      </p:sp>
      <p:cxnSp>
        <p:nvCxnSpPr>
          <p:cNvPr id="101" name="직선 화살표 연결선 4">
            <a:extLst>
              <a:ext uri="{FF2B5EF4-FFF2-40B4-BE49-F238E27FC236}">
                <a16:creationId xmlns:a16="http://schemas.microsoft.com/office/drawing/2014/main" id="{C041F4B0-6FD3-C844-9C65-09243E618E66}"/>
              </a:ext>
            </a:extLst>
          </p:cNvPr>
          <p:cNvCxnSpPr>
            <a:cxnSpLocks/>
            <a:endCxn id="100" idx="1"/>
          </p:cNvCxnSpPr>
          <p:nvPr/>
        </p:nvCxnSpPr>
        <p:spPr bwMode="auto">
          <a:xfrm>
            <a:off x="5567438" y="3065041"/>
            <a:ext cx="1116846" cy="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" name="직사각형 2">
            <a:extLst>
              <a:ext uri="{FF2B5EF4-FFF2-40B4-BE49-F238E27FC236}">
                <a16:creationId xmlns:a16="http://schemas.microsoft.com/office/drawing/2014/main" id="{4DBCD09C-B5BB-B269-B7C8-ACF92FFF2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284" y="4818885"/>
            <a:ext cx="2376259" cy="535281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포장실적 처리 및 고객사별 라벨출력</a:t>
            </a:r>
          </a:p>
        </p:txBody>
      </p:sp>
      <p:cxnSp>
        <p:nvCxnSpPr>
          <p:cNvPr id="103" name="직선 화살표 연결선 4">
            <a:extLst>
              <a:ext uri="{FF2B5EF4-FFF2-40B4-BE49-F238E27FC236}">
                <a16:creationId xmlns:a16="http://schemas.microsoft.com/office/drawing/2014/main" id="{FF849946-619D-EB8F-8AB1-FCA0A8D08363}"/>
              </a:ext>
            </a:extLst>
          </p:cNvPr>
          <p:cNvCxnSpPr>
            <a:cxnSpLocks/>
            <a:endCxn id="102" idx="1"/>
          </p:cNvCxnSpPr>
          <p:nvPr/>
        </p:nvCxnSpPr>
        <p:spPr bwMode="auto">
          <a:xfrm>
            <a:off x="5567438" y="5086526"/>
            <a:ext cx="1116846" cy="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4" name="직사각형 2">
            <a:extLst>
              <a:ext uri="{FF2B5EF4-FFF2-40B4-BE49-F238E27FC236}">
                <a16:creationId xmlns:a16="http://schemas.microsoft.com/office/drawing/2014/main" id="{7730B1DB-B77C-4A53-62A6-8A9C4BC77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283" y="4320746"/>
            <a:ext cx="2376259" cy="535281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작업실적이 </a:t>
            </a:r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ERP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연동 연동관리 </a:t>
            </a:r>
          </a:p>
        </p:txBody>
      </p:sp>
      <p:cxnSp>
        <p:nvCxnSpPr>
          <p:cNvPr id="105" name="직선 화살표 연결선 4">
            <a:extLst>
              <a:ext uri="{FF2B5EF4-FFF2-40B4-BE49-F238E27FC236}">
                <a16:creationId xmlns:a16="http://schemas.microsoft.com/office/drawing/2014/main" id="{20F3A4E0-89A7-3F0C-E32A-A6CD89A7FA88}"/>
              </a:ext>
            </a:extLst>
          </p:cNvPr>
          <p:cNvCxnSpPr>
            <a:cxnSpLocks/>
            <a:endCxn id="104" idx="1"/>
          </p:cNvCxnSpPr>
          <p:nvPr/>
        </p:nvCxnSpPr>
        <p:spPr bwMode="auto">
          <a:xfrm>
            <a:off x="5567437" y="4588387"/>
            <a:ext cx="1116846" cy="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FD0316-3729-A759-6DCD-19A573A88D90}"/>
              </a:ext>
            </a:extLst>
          </p:cNvPr>
          <p:cNvGrpSpPr/>
          <p:nvPr/>
        </p:nvGrpSpPr>
        <p:grpSpPr>
          <a:xfrm>
            <a:off x="1317585" y="2764632"/>
            <a:ext cx="1322213" cy="512999"/>
            <a:chOff x="1403144" y="2741395"/>
            <a:chExt cx="1322213" cy="512999"/>
          </a:xfrm>
        </p:grpSpPr>
        <p:sp>
          <p:nvSpPr>
            <p:cNvPr id="32" name="직사각형 81">
              <a:extLst>
                <a:ext uri="{FF2B5EF4-FFF2-40B4-BE49-F238E27FC236}">
                  <a16:creationId xmlns:a16="http://schemas.microsoft.com/office/drawing/2014/main" id="{1429A3F0-8281-EFF8-6AD9-6EDFD9EC1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144" y="2741395"/>
              <a:ext cx="1139825" cy="360363"/>
            </a:xfrm>
            <a:prstGeom prst="rect">
              <a:avLst/>
            </a:prstGeom>
            <a:solidFill>
              <a:srgbClr val="FFC000"/>
            </a:solidFill>
            <a:ln w="6350" algn="ctr">
              <a:solidFill>
                <a:srgbClr val="666666"/>
              </a:solidFill>
              <a:round/>
              <a:headEnd/>
              <a:tailEnd/>
            </a:ln>
          </p:spPr>
          <p:txBody>
            <a:bodyPr lIns="36000" rIns="36000" anchor="ctr"/>
            <a:lstStyle>
              <a:lvl1pPr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POP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특정공정 실적처리</a:t>
              </a:r>
            </a:p>
          </p:txBody>
        </p:sp>
        <p:sp>
          <p:nvSpPr>
            <p:cNvPr id="53" name="직사각형 81">
              <a:extLst>
                <a:ext uri="{FF2B5EF4-FFF2-40B4-BE49-F238E27FC236}">
                  <a16:creationId xmlns:a16="http://schemas.microsoft.com/office/drawing/2014/main" id="{C210F47C-A0CB-B5ED-0747-93DB096FC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4338" y="2819710"/>
              <a:ext cx="1139825" cy="360363"/>
            </a:xfrm>
            <a:prstGeom prst="rect">
              <a:avLst/>
            </a:prstGeom>
            <a:solidFill>
              <a:srgbClr val="FFC000"/>
            </a:solidFill>
            <a:ln w="6350" algn="ctr">
              <a:solidFill>
                <a:srgbClr val="666666"/>
              </a:solidFill>
              <a:round/>
              <a:headEnd/>
              <a:tailEnd/>
            </a:ln>
          </p:spPr>
          <p:txBody>
            <a:bodyPr lIns="36000" rIns="36000" anchor="ctr"/>
            <a:lstStyle>
              <a:lvl1pPr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POP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특정공정 실적처리</a:t>
              </a:r>
            </a:p>
          </p:txBody>
        </p:sp>
        <p:sp>
          <p:nvSpPr>
            <p:cNvPr id="54" name="직사각형 81">
              <a:extLst>
                <a:ext uri="{FF2B5EF4-FFF2-40B4-BE49-F238E27FC236}">
                  <a16:creationId xmlns:a16="http://schemas.microsoft.com/office/drawing/2014/main" id="{1EE5F910-6953-1557-2120-2DC007742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5532" y="2894031"/>
              <a:ext cx="1139825" cy="360363"/>
            </a:xfrm>
            <a:prstGeom prst="rect">
              <a:avLst/>
            </a:prstGeom>
            <a:solidFill>
              <a:srgbClr val="FFC000"/>
            </a:solidFill>
            <a:ln w="6350" algn="ctr">
              <a:solidFill>
                <a:srgbClr val="666666"/>
              </a:solidFill>
              <a:round/>
              <a:headEnd/>
              <a:tailEnd/>
            </a:ln>
          </p:spPr>
          <p:txBody>
            <a:bodyPr lIns="36000" rIns="36000" anchor="ctr"/>
            <a:lstStyle>
              <a:lvl1pPr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POP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특정공정 실적처리</a:t>
              </a:r>
            </a:p>
          </p:txBody>
        </p:sp>
      </p:grpSp>
      <p:sp>
        <p:nvSpPr>
          <p:cNvPr id="56" name="직사각형 81">
            <a:extLst>
              <a:ext uri="{FF2B5EF4-FFF2-40B4-BE49-F238E27FC236}">
                <a16:creationId xmlns:a16="http://schemas.microsoft.com/office/drawing/2014/main" id="{A36F5F33-BA70-F474-1495-D372C523C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779" y="3585716"/>
            <a:ext cx="1139825" cy="360363"/>
          </a:xfrm>
          <a:prstGeom prst="rect">
            <a:avLst/>
          </a:prstGeom>
          <a:solidFill>
            <a:srgbClr val="FFC000"/>
          </a:solidFill>
          <a:ln w="6350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POP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전수</a:t>
            </a:r>
            <a:r>
              <a:rPr kumimoji="1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출하검사</a:t>
            </a:r>
          </a:p>
        </p:txBody>
      </p:sp>
      <p:sp>
        <p:nvSpPr>
          <p:cNvPr id="57" name="직사각형 81">
            <a:extLst>
              <a:ext uri="{FF2B5EF4-FFF2-40B4-BE49-F238E27FC236}">
                <a16:creationId xmlns:a16="http://schemas.microsoft.com/office/drawing/2014/main" id="{3EA97E80-783B-4956-DCC5-98C9DD98A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779" y="4232740"/>
            <a:ext cx="1139825" cy="360363"/>
          </a:xfrm>
          <a:prstGeom prst="rect">
            <a:avLst/>
          </a:prstGeom>
          <a:solidFill>
            <a:srgbClr val="FFC000"/>
          </a:solidFill>
          <a:ln w="6350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POP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포장</a:t>
            </a:r>
          </a:p>
        </p:txBody>
      </p:sp>
      <p:cxnSp>
        <p:nvCxnSpPr>
          <p:cNvPr id="62" name="직선 화살표 연결선 27">
            <a:extLst>
              <a:ext uri="{FF2B5EF4-FFF2-40B4-BE49-F238E27FC236}">
                <a16:creationId xmlns:a16="http://schemas.microsoft.com/office/drawing/2014/main" id="{53EB9325-4AED-D733-F0DC-DBEC90E70CCB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 bwMode="auto">
          <a:xfrm>
            <a:off x="1978692" y="3946079"/>
            <a:ext cx="0" cy="286661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직선 화살표 연결선 27">
            <a:extLst>
              <a:ext uri="{FF2B5EF4-FFF2-40B4-BE49-F238E27FC236}">
                <a16:creationId xmlns:a16="http://schemas.microsoft.com/office/drawing/2014/main" id="{5109926A-A8C1-658A-87AE-6C159F51E035}"/>
              </a:ext>
            </a:extLst>
          </p:cNvPr>
          <p:cNvCxnSpPr>
            <a:cxnSpLocks/>
            <a:stCxn id="57" idx="2"/>
            <a:endCxn id="33" idx="0"/>
          </p:cNvCxnSpPr>
          <p:nvPr/>
        </p:nvCxnSpPr>
        <p:spPr bwMode="auto">
          <a:xfrm>
            <a:off x="1978692" y="4593103"/>
            <a:ext cx="715" cy="275734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직선 화살표 연결선 4">
            <a:extLst>
              <a:ext uri="{FF2B5EF4-FFF2-40B4-BE49-F238E27FC236}">
                <a16:creationId xmlns:a16="http://schemas.microsoft.com/office/drawing/2014/main" id="{922B8D94-3D12-9A09-1EF8-217120161F73}"/>
              </a:ext>
            </a:extLst>
          </p:cNvPr>
          <p:cNvCxnSpPr>
            <a:cxnSpLocks/>
          </p:cNvCxnSpPr>
          <p:nvPr/>
        </p:nvCxnSpPr>
        <p:spPr bwMode="auto">
          <a:xfrm>
            <a:off x="5564495" y="3593408"/>
            <a:ext cx="1116846" cy="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Text Box 2">
            <a:extLst>
              <a:ext uri="{FF2B5EF4-FFF2-40B4-BE49-F238E27FC236}">
                <a16:creationId xmlns:a16="http://schemas.microsoft.com/office/drawing/2014/main" id="{D284E6C7-D465-60EF-F74D-98FFE8834CE0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MES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직사각형 2">
            <a:extLst>
              <a:ext uri="{FF2B5EF4-FFF2-40B4-BE49-F238E27FC236}">
                <a16:creationId xmlns:a16="http://schemas.microsoft.com/office/drawing/2014/main" id="{72330121-3141-D528-575F-E3E77D641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1341" y="3478070"/>
            <a:ext cx="2376259" cy="535281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제조오더 생성시 라우팅 변경 관리</a:t>
            </a:r>
            <a:b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설비</a:t>
            </a:r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금형</a:t>
            </a:r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작업자</a:t>
            </a:r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자재 </a:t>
            </a:r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QR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코드관리</a:t>
            </a:r>
          </a:p>
          <a:p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2732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764704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 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프로세스 비교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B451B2AC-6CD1-634D-AB88-9D07395DDB55}"/>
              </a:ext>
            </a:extLst>
          </p:cNvPr>
          <p:cNvGraphicFramePr>
            <a:graphicFrameLocks noGrp="1"/>
          </p:cNvGraphicFramePr>
          <p:nvPr/>
        </p:nvGraphicFramePr>
        <p:xfrm>
          <a:off x="631726" y="1546530"/>
          <a:ext cx="8568952" cy="4618021"/>
        </p:xfrm>
        <a:graphic>
          <a:graphicData uri="http://schemas.openxmlformats.org/drawingml/2006/table">
            <a:tbl>
              <a:tblPr firstRow="1" bandRow="1"/>
              <a:tblGrid>
                <a:gridCol w="280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1870"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AS-IS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6FB1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>
                          <a:solidFill>
                            <a:srgbClr val="FF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TO-BE</a:t>
                      </a:r>
                      <a:endParaRPr lang="ko-KR" altLang="en-US" sz="1200" dirty="0">
                        <a:solidFill>
                          <a:srgbClr val="FF33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6FB1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151"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880140-B4EE-7A3C-711E-708884416973}"/>
              </a:ext>
            </a:extLst>
          </p:cNvPr>
          <p:cNvSpPr/>
          <p:nvPr/>
        </p:nvSpPr>
        <p:spPr bwMode="auto">
          <a:xfrm>
            <a:off x="3805051" y="2389976"/>
            <a:ext cx="1139825" cy="360362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제조오더</a:t>
            </a:r>
            <a:endParaRPr kumimoji="1" lang="en-US" altLang="ko-KR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18" name="직사각형 81">
            <a:extLst>
              <a:ext uri="{FF2B5EF4-FFF2-40B4-BE49-F238E27FC236}">
                <a16:creationId xmlns:a16="http://schemas.microsoft.com/office/drawing/2014/main" id="{BA88D432-E3EB-F544-960B-99387E1B4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5051" y="2894032"/>
            <a:ext cx="1139825" cy="360363"/>
          </a:xfrm>
          <a:prstGeom prst="rect">
            <a:avLst/>
          </a:prstGeom>
          <a:solidFill>
            <a:srgbClr val="FFC000"/>
          </a:solidFill>
          <a:ln w="28575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작업지시생성</a:t>
            </a:r>
            <a:endParaRPr kumimoji="1" lang="en-US" altLang="ko-KR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(LOT</a:t>
            </a:r>
            <a:r>
              <a:rPr lang="ko-KR" altLang="en-US" sz="8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발행</a:t>
            </a:r>
            <a:r>
              <a:rPr lang="en-US" altLang="ko-KR" sz="8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화살표 연결선 30">
            <a:extLst>
              <a:ext uri="{FF2B5EF4-FFF2-40B4-BE49-F238E27FC236}">
                <a16:creationId xmlns:a16="http://schemas.microsoft.com/office/drawing/2014/main" id="{08BA49E7-C840-A33B-C4BB-5324DF2C6980}"/>
              </a:ext>
            </a:extLst>
          </p:cNvPr>
          <p:cNvCxnSpPr>
            <a:cxnSpLocks/>
            <a:stCxn id="68" idx="2"/>
            <a:endCxn id="17" idx="0"/>
          </p:cNvCxnSpPr>
          <p:nvPr/>
        </p:nvCxnSpPr>
        <p:spPr bwMode="auto">
          <a:xfrm>
            <a:off x="4374962" y="2277194"/>
            <a:ext cx="2" cy="112782"/>
          </a:xfrm>
          <a:prstGeom prst="straightConnector1">
            <a:avLst/>
          </a:prstGeom>
          <a:noFill/>
          <a:ln w="28575" algn="ctr">
            <a:solidFill>
              <a:srgbClr val="C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직선 화살표 연결선 39">
            <a:extLst>
              <a:ext uri="{FF2B5EF4-FFF2-40B4-BE49-F238E27FC236}">
                <a16:creationId xmlns:a16="http://schemas.microsoft.com/office/drawing/2014/main" id="{7B395C4F-605B-597D-185C-E4463702F71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 bwMode="auto">
          <a:xfrm>
            <a:off x="4374964" y="2750338"/>
            <a:ext cx="0" cy="143694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직선 화살표 연결선 42">
            <a:extLst>
              <a:ext uri="{FF2B5EF4-FFF2-40B4-BE49-F238E27FC236}">
                <a16:creationId xmlns:a16="http://schemas.microsoft.com/office/drawing/2014/main" id="{756070C3-A1DB-50FE-8083-67F8D7D6B840}"/>
              </a:ext>
            </a:extLst>
          </p:cNvPr>
          <p:cNvCxnSpPr>
            <a:cxnSpLocks/>
            <a:stCxn id="18" idx="2"/>
            <a:endCxn id="71" idx="0"/>
          </p:cNvCxnSpPr>
          <p:nvPr/>
        </p:nvCxnSpPr>
        <p:spPr bwMode="auto">
          <a:xfrm flipH="1">
            <a:off x="4372020" y="3254395"/>
            <a:ext cx="2944" cy="143693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직선 화살표 연결선 45">
            <a:extLst>
              <a:ext uri="{FF2B5EF4-FFF2-40B4-BE49-F238E27FC236}">
                <a16:creationId xmlns:a16="http://schemas.microsoft.com/office/drawing/2014/main" id="{2D4B4D87-0F5F-9BEC-594A-1772A47057AC}"/>
              </a:ext>
            </a:extLst>
          </p:cNvPr>
          <p:cNvCxnSpPr>
            <a:cxnSpLocks/>
            <a:stCxn id="71" idx="2"/>
            <a:endCxn id="73" idx="0"/>
          </p:cNvCxnSpPr>
          <p:nvPr/>
        </p:nvCxnSpPr>
        <p:spPr bwMode="auto">
          <a:xfrm>
            <a:off x="4372020" y="3758451"/>
            <a:ext cx="0" cy="143693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직사각형 81">
            <a:extLst>
              <a:ext uri="{FF2B5EF4-FFF2-40B4-BE49-F238E27FC236}">
                <a16:creationId xmlns:a16="http://schemas.microsoft.com/office/drawing/2014/main" id="{6E063168-FB18-B7E3-E9D9-57D469705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494" y="4868837"/>
            <a:ext cx="1139825" cy="360363"/>
          </a:xfrm>
          <a:prstGeom prst="rect">
            <a:avLst/>
          </a:prstGeom>
          <a:noFill/>
          <a:ln w="6350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출고</a:t>
            </a:r>
          </a:p>
        </p:txBody>
      </p:sp>
      <p:cxnSp>
        <p:nvCxnSpPr>
          <p:cNvPr id="35" name="직선 화살표 연결선 27">
            <a:extLst>
              <a:ext uri="{FF2B5EF4-FFF2-40B4-BE49-F238E27FC236}">
                <a16:creationId xmlns:a16="http://schemas.microsoft.com/office/drawing/2014/main" id="{401B1230-8D80-C7C1-E438-DA07B39C718A}"/>
              </a:ext>
            </a:extLst>
          </p:cNvPr>
          <p:cNvCxnSpPr>
            <a:cxnSpLocks/>
          </p:cNvCxnSpPr>
          <p:nvPr/>
        </p:nvCxnSpPr>
        <p:spPr bwMode="auto">
          <a:xfrm>
            <a:off x="1971159" y="3290331"/>
            <a:ext cx="1" cy="282685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직사각형 2">
            <a:extLst>
              <a:ext uri="{FF2B5EF4-FFF2-40B4-BE49-F238E27FC236}">
                <a16:creationId xmlns:a16="http://schemas.microsoft.com/office/drawing/2014/main" id="{8B7530CE-96F4-D45F-77E2-32C01E0B3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285" y="2302516"/>
            <a:ext cx="2376259" cy="535281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 MPS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에 의한 오더생성관리</a:t>
            </a:r>
          </a:p>
        </p:txBody>
      </p:sp>
      <p:cxnSp>
        <p:nvCxnSpPr>
          <p:cNvPr id="38" name="직선 화살표 연결선 4">
            <a:extLst>
              <a:ext uri="{FF2B5EF4-FFF2-40B4-BE49-F238E27FC236}">
                <a16:creationId xmlns:a16="http://schemas.microsoft.com/office/drawing/2014/main" id="{935AC466-AD63-EDA5-96F3-BF23D96D640D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 bwMode="auto">
          <a:xfrm>
            <a:off x="4944876" y="2570157"/>
            <a:ext cx="1739409" cy="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8CB7136-1E29-CF86-9E57-6A58ACFDB362}"/>
              </a:ext>
            </a:extLst>
          </p:cNvPr>
          <p:cNvSpPr/>
          <p:nvPr/>
        </p:nvSpPr>
        <p:spPr>
          <a:xfrm>
            <a:off x="361112" y="1252408"/>
            <a:ext cx="9147976" cy="5098008"/>
          </a:xfrm>
          <a:prstGeom prst="roundRect">
            <a:avLst>
              <a:gd name="adj" fmla="val 2131"/>
            </a:avLst>
          </a:prstGeom>
          <a:noFill/>
          <a:ln w="9525"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E577171-6E9B-1D3C-18BF-58594A885367}"/>
              </a:ext>
            </a:extLst>
          </p:cNvPr>
          <p:cNvSpPr/>
          <p:nvPr/>
        </p:nvSpPr>
        <p:spPr>
          <a:xfrm>
            <a:off x="631725" y="1095413"/>
            <a:ext cx="1339433" cy="34759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latin typeface="+mj-ea"/>
                <a:ea typeface="+mj-ea"/>
              </a:rPr>
              <a:t>일반공정 </a:t>
            </a:r>
            <a:r>
              <a:rPr lang="en-US" altLang="ko-KR" sz="1200" b="1">
                <a:latin typeface="+mj-ea"/>
                <a:ea typeface="+mj-ea"/>
              </a:rPr>
              <a:t>(Sheet)</a:t>
            </a:r>
            <a:endParaRPr lang="ko-KR" altLang="en-US" sz="1200" b="1" dirty="0">
              <a:latin typeface="+mj-ea"/>
              <a:ea typeface="+mj-ea"/>
            </a:endParaRPr>
          </a:p>
        </p:txBody>
      </p:sp>
      <p:cxnSp>
        <p:nvCxnSpPr>
          <p:cNvPr id="50" name="직선 화살표 연결선 27">
            <a:extLst>
              <a:ext uri="{FF2B5EF4-FFF2-40B4-BE49-F238E27FC236}">
                <a16:creationId xmlns:a16="http://schemas.microsoft.com/office/drawing/2014/main" id="{87B412EE-0C07-A9E9-F505-FDA76308C0F7}"/>
              </a:ext>
            </a:extLst>
          </p:cNvPr>
          <p:cNvCxnSpPr>
            <a:cxnSpLocks/>
            <a:stCxn id="49" idx="2"/>
          </p:cNvCxnSpPr>
          <p:nvPr/>
        </p:nvCxnSpPr>
        <p:spPr bwMode="auto">
          <a:xfrm flipH="1">
            <a:off x="1971159" y="2457375"/>
            <a:ext cx="1" cy="292963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BCA6CFD-A488-6289-10B4-120B769C4847}"/>
              </a:ext>
            </a:extLst>
          </p:cNvPr>
          <p:cNvGrpSpPr/>
          <p:nvPr/>
        </p:nvGrpSpPr>
        <p:grpSpPr>
          <a:xfrm>
            <a:off x="1275478" y="2097012"/>
            <a:ext cx="1265594" cy="360363"/>
            <a:chOff x="1448548" y="3010592"/>
            <a:chExt cx="1265594" cy="360363"/>
          </a:xfrm>
        </p:grpSpPr>
        <p:sp>
          <p:nvSpPr>
            <p:cNvPr id="49" name="직사각형 79">
              <a:extLst>
                <a:ext uri="{FF2B5EF4-FFF2-40B4-BE49-F238E27FC236}">
                  <a16:creationId xmlns:a16="http://schemas.microsoft.com/office/drawing/2014/main" id="{F6E24576-869B-17A9-FDEF-F1D1C3BEC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4317" y="3010592"/>
              <a:ext cx="1139825" cy="360363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666666"/>
              </a:solidFill>
              <a:round/>
              <a:headEnd/>
              <a:tailEnd/>
            </a:ln>
          </p:spPr>
          <p:txBody>
            <a:bodyPr lIns="36000" rIns="36000" anchor="ctr"/>
            <a:lstStyle>
              <a:lvl1pPr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ker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생산계획</a:t>
              </a:r>
              <a:endParaRPr lang="en-US" altLang="ko-KR" sz="11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수기</a:t>
              </a:r>
            </a:p>
          </p:txBody>
        </p:sp>
        <p:pic>
          <p:nvPicPr>
            <p:cNvPr id="36" name="그림 6194">
              <a:extLst>
                <a:ext uri="{FF2B5EF4-FFF2-40B4-BE49-F238E27FC236}">
                  <a16:creationId xmlns:a16="http://schemas.microsoft.com/office/drawing/2014/main" id="{77ADEAC0-8721-A420-BEF7-902D62C26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8548" y="3087530"/>
              <a:ext cx="251538" cy="251538"/>
            </a:xfrm>
            <a:prstGeom prst="rect">
              <a:avLst/>
            </a:prstGeom>
            <a:ln w="3175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58" name="직사각형 2">
            <a:extLst>
              <a:ext uri="{FF2B5EF4-FFF2-40B4-BE49-F238E27FC236}">
                <a16:creationId xmlns:a16="http://schemas.microsoft.com/office/drawing/2014/main" id="{F582F013-C05F-2E72-B225-0DEDE0F6E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44" y="5470682"/>
            <a:ext cx="2473415" cy="542753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t" anchorCtr="0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-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수기 생산계획 관리</a:t>
            </a:r>
            <a:endParaRPr lang="en-US" altLang="ko-KR" sz="105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-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라우팅에 의한 공정별 실적등록이 미흡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1BF1C6-EA11-DC1E-8B91-89789EEC123F}"/>
              </a:ext>
            </a:extLst>
          </p:cNvPr>
          <p:cNvGrpSpPr/>
          <p:nvPr/>
        </p:nvGrpSpPr>
        <p:grpSpPr>
          <a:xfrm>
            <a:off x="3575915" y="5907445"/>
            <a:ext cx="1787489" cy="215444"/>
            <a:chOff x="3756026" y="5877840"/>
            <a:chExt cx="1787489" cy="21544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C6D08CD-D071-973D-BF49-24E42206058F}"/>
                </a:ext>
              </a:extLst>
            </p:cNvPr>
            <p:cNvSpPr/>
            <p:nvPr/>
          </p:nvSpPr>
          <p:spPr bwMode="auto">
            <a:xfrm>
              <a:off x="4145971" y="5909683"/>
              <a:ext cx="672807" cy="151317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ERP</a:t>
              </a:r>
              <a:endPara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420BE30-0B93-F4DA-ABB2-1591F5D7C9FF}"/>
                </a:ext>
              </a:extLst>
            </p:cNvPr>
            <p:cNvSpPr txBox="1"/>
            <p:nvPr/>
          </p:nvSpPr>
          <p:spPr>
            <a:xfrm>
              <a:off x="3756026" y="5877840"/>
              <a:ext cx="45573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800" b="1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범례 </a:t>
              </a:r>
              <a:r>
                <a:rPr kumimoji="1" lang="en-US" altLang="ko-KR" sz="800" b="1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: </a:t>
              </a:r>
              <a:endPara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D711DC3-6562-1AC1-A144-BBA7E8DD289E}"/>
                </a:ext>
              </a:extLst>
            </p:cNvPr>
            <p:cNvSpPr/>
            <p:nvPr/>
          </p:nvSpPr>
          <p:spPr bwMode="auto">
            <a:xfrm>
              <a:off x="4870708" y="5908173"/>
              <a:ext cx="672807" cy="151317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kern="0">
                  <a:solidFill>
                    <a:srgbClr val="000000"/>
                  </a:solidFill>
                  <a:latin typeface="맑은 고딕" panose="020B0503020000020004" pitchFamily="50" charset="-127"/>
                </a:rPr>
                <a:t>POP</a:t>
              </a:r>
              <a:endPara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AA004B0-F263-9453-B58E-87AD44B8233C}"/>
              </a:ext>
            </a:extLst>
          </p:cNvPr>
          <p:cNvSpPr/>
          <p:nvPr/>
        </p:nvSpPr>
        <p:spPr bwMode="auto">
          <a:xfrm>
            <a:off x="3805049" y="1916832"/>
            <a:ext cx="1139825" cy="360362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생산계획</a:t>
            </a:r>
            <a:endParaRPr kumimoji="1" lang="en-US" altLang="ko-KR" sz="1100" b="1" ker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(MPS)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71" name="직사각형 81">
            <a:extLst>
              <a:ext uri="{FF2B5EF4-FFF2-40B4-BE49-F238E27FC236}">
                <a16:creationId xmlns:a16="http://schemas.microsoft.com/office/drawing/2014/main" id="{9B9D289B-1404-02ED-79D6-4ADF0C7D9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2107" y="3398088"/>
            <a:ext cx="1139825" cy="360363"/>
          </a:xfrm>
          <a:prstGeom prst="rect">
            <a:avLst/>
          </a:prstGeom>
          <a:solidFill>
            <a:srgbClr val="FFC000"/>
          </a:solidFill>
          <a:ln w="28575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</a:t>
            </a:r>
            <a:endParaRPr kumimoji="1" lang="en-US" altLang="ko-KR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라우팅별 실적</a:t>
            </a:r>
            <a:r>
              <a:rPr lang="en-US" altLang="ko-KR" sz="8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2" name="직선 화살표 연결선 45">
            <a:extLst>
              <a:ext uri="{FF2B5EF4-FFF2-40B4-BE49-F238E27FC236}">
                <a16:creationId xmlns:a16="http://schemas.microsoft.com/office/drawing/2014/main" id="{A450CE4C-6367-CB18-9B9E-13612E077F87}"/>
              </a:ext>
            </a:extLst>
          </p:cNvPr>
          <p:cNvCxnSpPr>
            <a:cxnSpLocks/>
            <a:stCxn id="73" idx="2"/>
            <a:endCxn id="83" idx="0"/>
          </p:cNvCxnSpPr>
          <p:nvPr/>
        </p:nvCxnSpPr>
        <p:spPr bwMode="auto">
          <a:xfrm>
            <a:off x="4372020" y="4262507"/>
            <a:ext cx="2942" cy="143693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" name="직사각형 81">
            <a:extLst>
              <a:ext uri="{FF2B5EF4-FFF2-40B4-BE49-F238E27FC236}">
                <a16:creationId xmlns:a16="http://schemas.microsoft.com/office/drawing/2014/main" id="{3D44AC80-CDDF-9A3B-9B8A-659EDE998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2107" y="3902144"/>
            <a:ext cx="1139825" cy="360363"/>
          </a:xfrm>
          <a:prstGeom prst="rect">
            <a:avLst/>
          </a:prstGeom>
          <a:solidFill>
            <a:srgbClr val="FFC000"/>
          </a:solidFill>
          <a:ln w="28575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전수</a:t>
            </a:r>
            <a:r>
              <a:rPr kumimoji="1" lang="en-US" altLang="ko-KR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출하검사</a:t>
            </a: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2" name="직선 화살표 연결선 45">
            <a:extLst>
              <a:ext uri="{FF2B5EF4-FFF2-40B4-BE49-F238E27FC236}">
                <a16:creationId xmlns:a16="http://schemas.microsoft.com/office/drawing/2014/main" id="{129DA676-DA89-5401-C677-F1EA6E46378B}"/>
              </a:ext>
            </a:extLst>
          </p:cNvPr>
          <p:cNvCxnSpPr>
            <a:cxnSpLocks/>
            <a:stCxn id="83" idx="2"/>
            <a:endCxn id="86" idx="0"/>
          </p:cNvCxnSpPr>
          <p:nvPr/>
        </p:nvCxnSpPr>
        <p:spPr bwMode="auto">
          <a:xfrm>
            <a:off x="4374962" y="4766563"/>
            <a:ext cx="2143" cy="143693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직사각형 81">
            <a:extLst>
              <a:ext uri="{FF2B5EF4-FFF2-40B4-BE49-F238E27FC236}">
                <a16:creationId xmlns:a16="http://schemas.microsoft.com/office/drawing/2014/main" id="{8CCF6A0E-A5B1-A9A6-5014-AA679BEAE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5049" y="4406200"/>
            <a:ext cx="1139825" cy="360363"/>
          </a:xfrm>
          <a:prstGeom prst="rect">
            <a:avLst/>
          </a:prstGeom>
          <a:solidFill>
            <a:srgbClr val="FFC000"/>
          </a:solidFill>
          <a:ln w="28575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작업완료</a:t>
            </a: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5" name="직선 화살표 연결선 45">
            <a:extLst>
              <a:ext uri="{FF2B5EF4-FFF2-40B4-BE49-F238E27FC236}">
                <a16:creationId xmlns:a16="http://schemas.microsoft.com/office/drawing/2014/main" id="{F56181A1-748A-8F67-508F-8CD2BEA22113}"/>
              </a:ext>
            </a:extLst>
          </p:cNvPr>
          <p:cNvCxnSpPr>
            <a:cxnSpLocks/>
            <a:stCxn id="86" idx="2"/>
            <a:endCxn id="88" idx="0"/>
          </p:cNvCxnSpPr>
          <p:nvPr/>
        </p:nvCxnSpPr>
        <p:spPr bwMode="auto">
          <a:xfrm>
            <a:off x="4377105" y="5270619"/>
            <a:ext cx="5189" cy="143693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6" name="직사각형 81">
            <a:extLst>
              <a:ext uri="{FF2B5EF4-FFF2-40B4-BE49-F238E27FC236}">
                <a16:creationId xmlns:a16="http://schemas.microsoft.com/office/drawing/2014/main" id="{CF77F320-415F-CEF7-F842-26C9E60C5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7192" y="4910256"/>
            <a:ext cx="1139825" cy="360363"/>
          </a:xfrm>
          <a:prstGeom prst="rect">
            <a:avLst/>
          </a:prstGeom>
          <a:solidFill>
            <a:srgbClr val="FFC000"/>
          </a:solidFill>
          <a:ln w="28575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포장실적등록</a:t>
            </a: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83D9E91-8F5D-1712-3338-9E8EB79097D9}"/>
              </a:ext>
            </a:extLst>
          </p:cNvPr>
          <p:cNvSpPr/>
          <p:nvPr/>
        </p:nvSpPr>
        <p:spPr bwMode="auto">
          <a:xfrm>
            <a:off x="3812381" y="5414312"/>
            <a:ext cx="1139825" cy="360362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포장실적연동</a:t>
            </a:r>
            <a:endParaRPr kumimoji="1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99" name="직사각형 2">
            <a:extLst>
              <a:ext uri="{FF2B5EF4-FFF2-40B4-BE49-F238E27FC236}">
                <a16:creationId xmlns:a16="http://schemas.microsoft.com/office/drawing/2014/main" id="{AA394DC4-6928-1D82-99B3-88B14DCDD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919" y="5530435"/>
            <a:ext cx="2473415" cy="513427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t" anchorCtr="0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-Sheet 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및 </a:t>
            </a:r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Cell 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매칭에 따른 추적용이</a:t>
            </a:r>
            <a:endParaRPr lang="en-US" altLang="ko-KR" sz="105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02" name="직사각형 2">
            <a:extLst>
              <a:ext uri="{FF2B5EF4-FFF2-40B4-BE49-F238E27FC236}">
                <a16:creationId xmlns:a16="http://schemas.microsoft.com/office/drawing/2014/main" id="{4DBCD09C-B5BB-B269-B7C8-ACF92FFF2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284" y="4818885"/>
            <a:ext cx="2376259" cy="535281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포장실적 처리 및 고객사별 라벨출력</a:t>
            </a:r>
          </a:p>
        </p:txBody>
      </p:sp>
      <p:cxnSp>
        <p:nvCxnSpPr>
          <p:cNvPr id="103" name="직선 화살표 연결선 4">
            <a:extLst>
              <a:ext uri="{FF2B5EF4-FFF2-40B4-BE49-F238E27FC236}">
                <a16:creationId xmlns:a16="http://schemas.microsoft.com/office/drawing/2014/main" id="{FF849946-619D-EB8F-8AB1-FCA0A8D08363}"/>
              </a:ext>
            </a:extLst>
          </p:cNvPr>
          <p:cNvCxnSpPr>
            <a:cxnSpLocks/>
            <a:stCxn id="86" idx="3"/>
            <a:endCxn id="102" idx="1"/>
          </p:cNvCxnSpPr>
          <p:nvPr/>
        </p:nvCxnSpPr>
        <p:spPr bwMode="auto">
          <a:xfrm flipV="1">
            <a:off x="4947017" y="5086526"/>
            <a:ext cx="1737267" cy="3912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4" name="직사각형 2">
            <a:extLst>
              <a:ext uri="{FF2B5EF4-FFF2-40B4-BE49-F238E27FC236}">
                <a16:creationId xmlns:a16="http://schemas.microsoft.com/office/drawing/2014/main" id="{7730B1DB-B77C-4A53-62A6-8A9C4BC77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283" y="4256433"/>
            <a:ext cx="2376259" cy="441764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설비별 </a:t>
            </a:r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Cavity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를 관리하고 </a:t>
            </a:r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Cell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에 </a:t>
            </a:r>
            <a:endParaRPr lang="en-US" altLang="ko-KR" sz="105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설비에 해당하는 </a:t>
            </a:r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Cavity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관리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FD0316-3729-A759-6DCD-19A573A88D90}"/>
              </a:ext>
            </a:extLst>
          </p:cNvPr>
          <p:cNvGrpSpPr/>
          <p:nvPr/>
        </p:nvGrpSpPr>
        <p:grpSpPr>
          <a:xfrm>
            <a:off x="1317585" y="2764632"/>
            <a:ext cx="1322213" cy="512999"/>
            <a:chOff x="1403144" y="2741395"/>
            <a:chExt cx="1322213" cy="512999"/>
          </a:xfrm>
        </p:grpSpPr>
        <p:sp>
          <p:nvSpPr>
            <p:cNvPr id="32" name="직사각형 81">
              <a:extLst>
                <a:ext uri="{FF2B5EF4-FFF2-40B4-BE49-F238E27FC236}">
                  <a16:creationId xmlns:a16="http://schemas.microsoft.com/office/drawing/2014/main" id="{1429A3F0-8281-EFF8-6AD9-6EDFD9EC1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144" y="2741395"/>
              <a:ext cx="1139825" cy="360363"/>
            </a:xfrm>
            <a:prstGeom prst="rect">
              <a:avLst/>
            </a:prstGeom>
            <a:solidFill>
              <a:srgbClr val="FFC000"/>
            </a:solidFill>
            <a:ln w="6350" algn="ctr">
              <a:solidFill>
                <a:srgbClr val="666666"/>
              </a:solidFill>
              <a:round/>
              <a:headEnd/>
              <a:tailEnd/>
            </a:ln>
          </p:spPr>
          <p:txBody>
            <a:bodyPr lIns="36000" rIns="36000" anchor="ctr"/>
            <a:lstStyle>
              <a:lvl1pPr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POP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특정공정 실적처리</a:t>
              </a:r>
            </a:p>
          </p:txBody>
        </p:sp>
        <p:sp>
          <p:nvSpPr>
            <p:cNvPr id="53" name="직사각형 81">
              <a:extLst>
                <a:ext uri="{FF2B5EF4-FFF2-40B4-BE49-F238E27FC236}">
                  <a16:creationId xmlns:a16="http://schemas.microsoft.com/office/drawing/2014/main" id="{C210F47C-A0CB-B5ED-0747-93DB096FC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4338" y="2819710"/>
              <a:ext cx="1139825" cy="360363"/>
            </a:xfrm>
            <a:prstGeom prst="rect">
              <a:avLst/>
            </a:prstGeom>
            <a:solidFill>
              <a:srgbClr val="FFC000"/>
            </a:solidFill>
            <a:ln w="6350" algn="ctr">
              <a:solidFill>
                <a:srgbClr val="666666"/>
              </a:solidFill>
              <a:round/>
              <a:headEnd/>
              <a:tailEnd/>
            </a:ln>
          </p:spPr>
          <p:txBody>
            <a:bodyPr lIns="36000" rIns="36000" anchor="ctr"/>
            <a:lstStyle>
              <a:lvl1pPr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POP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특정공정 실적처리</a:t>
              </a:r>
            </a:p>
          </p:txBody>
        </p:sp>
        <p:sp>
          <p:nvSpPr>
            <p:cNvPr id="54" name="직사각형 81">
              <a:extLst>
                <a:ext uri="{FF2B5EF4-FFF2-40B4-BE49-F238E27FC236}">
                  <a16:creationId xmlns:a16="http://schemas.microsoft.com/office/drawing/2014/main" id="{1EE5F910-6953-1557-2120-2DC007742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5532" y="2894031"/>
              <a:ext cx="1139825" cy="360363"/>
            </a:xfrm>
            <a:prstGeom prst="rect">
              <a:avLst/>
            </a:prstGeom>
            <a:solidFill>
              <a:srgbClr val="FFC000"/>
            </a:solidFill>
            <a:ln w="6350" algn="ctr">
              <a:solidFill>
                <a:srgbClr val="666666"/>
              </a:solidFill>
              <a:round/>
              <a:headEnd/>
              <a:tailEnd/>
            </a:ln>
          </p:spPr>
          <p:txBody>
            <a:bodyPr lIns="36000" rIns="36000" anchor="ctr"/>
            <a:lstStyle>
              <a:lvl1pPr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333399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POP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특정공정 실적처리</a:t>
              </a:r>
            </a:p>
          </p:txBody>
        </p:sp>
      </p:grpSp>
      <p:sp>
        <p:nvSpPr>
          <p:cNvPr id="56" name="직사각형 81">
            <a:extLst>
              <a:ext uri="{FF2B5EF4-FFF2-40B4-BE49-F238E27FC236}">
                <a16:creationId xmlns:a16="http://schemas.microsoft.com/office/drawing/2014/main" id="{A36F5F33-BA70-F474-1495-D372C523C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779" y="3585716"/>
            <a:ext cx="1139825" cy="360363"/>
          </a:xfrm>
          <a:prstGeom prst="rect">
            <a:avLst/>
          </a:prstGeom>
          <a:solidFill>
            <a:srgbClr val="FFC000"/>
          </a:solidFill>
          <a:ln w="6350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POP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전수</a:t>
            </a:r>
            <a:r>
              <a:rPr kumimoji="1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출하검사</a:t>
            </a:r>
          </a:p>
        </p:txBody>
      </p:sp>
      <p:sp>
        <p:nvSpPr>
          <p:cNvPr id="57" name="직사각형 81">
            <a:extLst>
              <a:ext uri="{FF2B5EF4-FFF2-40B4-BE49-F238E27FC236}">
                <a16:creationId xmlns:a16="http://schemas.microsoft.com/office/drawing/2014/main" id="{3EA97E80-783B-4956-DCC5-98C9DD98A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779" y="4232740"/>
            <a:ext cx="1139825" cy="360363"/>
          </a:xfrm>
          <a:prstGeom prst="rect">
            <a:avLst/>
          </a:prstGeom>
          <a:solidFill>
            <a:srgbClr val="FFC000"/>
          </a:solidFill>
          <a:ln w="6350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POP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포장</a:t>
            </a:r>
          </a:p>
        </p:txBody>
      </p:sp>
      <p:cxnSp>
        <p:nvCxnSpPr>
          <p:cNvPr id="62" name="직선 화살표 연결선 27">
            <a:extLst>
              <a:ext uri="{FF2B5EF4-FFF2-40B4-BE49-F238E27FC236}">
                <a16:creationId xmlns:a16="http://schemas.microsoft.com/office/drawing/2014/main" id="{53EB9325-4AED-D733-F0DC-DBEC90E70CCB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 bwMode="auto">
          <a:xfrm>
            <a:off x="1978692" y="3946079"/>
            <a:ext cx="0" cy="286661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직선 화살표 연결선 27">
            <a:extLst>
              <a:ext uri="{FF2B5EF4-FFF2-40B4-BE49-F238E27FC236}">
                <a16:creationId xmlns:a16="http://schemas.microsoft.com/office/drawing/2014/main" id="{5109926A-A8C1-658A-87AE-6C159F51E035}"/>
              </a:ext>
            </a:extLst>
          </p:cNvPr>
          <p:cNvCxnSpPr>
            <a:cxnSpLocks/>
            <a:stCxn id="57" idx="2"/>
            <a:endCxn id="33" idx="0"/>
          </p:cNvCxnSpPr>
          <p:nvPr/>
        </p:nvCxnSpPr>
        <p:spPr bwMode="auto">
          <a:xfrm>
            <a:off x="1978692" y="4593103"/>
            <a:ext cx="715" cy="275734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" name="Text Box 2">
            <a:extLst>
              <a:ext uri="{FF2B5EF4-FFF2-40B4-BE49-F238E27FC236}">
                <a16:creationId xmlns:a16="http://schemas.microsoft.com/office/drawing/2014/main" id="{D284E6C7-D465-60EF-F74D-98FFE8834CE0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MES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C64A7B79-CDE9-18E1-E21A-59ED9DD6ECBF}"/>
              </a:ext>
            </a:extLst>
          </p:cNvPr>
          <p:cNvSpPr/>
          <p:nvPr/>
        </p:nvSpPr>
        <p:spPr bwMode="auto">
          <a:xfrm>
            <a:off x="5134229" y="2823279"/>
            <a:ext cx="1185449" cy="1969162"/>
          </a:xfrm>
          <a:prstGeom prst="roundRect">
            <a:avLst>
              <a:gd name="adj" fmla="val 3025"/>
            </a:avLst>
          </a:prstGeom>
          <a:noFill/>
          <a:ln w="12700" cap="flat" cmpd="sng" algn="ctr">
            <a:solidFill>
              <a:schemeClr val="dk1">
                <a:shade val="95000"/>
                <a:satMod val="105000"/>
              </a:schemeClr>
            </a:solidFill>
            <a:prstDash val="sysDash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endParaRPr lang="ko-KR" altLang="en-US" sz="14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4" name="직사각형 81">
            <a:extLst>
              <a:ext uri="{FF2B5EF4-FFF2-40B4-BE49-F238E27FC236}">
                <a16:creationId xmlns:a16="http://schemas.microsoft.com/office/drawing/2014/main" id="{AC8D95A5-57FD-7FC8-AE40-30252AE62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8117" y="2996952"/>
            <a:ext cx="1020795" cy="3353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Sheet</a:t>
            </a: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매핑</a:t>
            </a: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81">
            <a:extLst>
              <a:ext uri="{FF2B5EF4-FFF2-40B4-BE49-F238E27FC236}">
                <a16:creationId xmlns:a16="http://schemas.microsoft.com/office/drawing/2014/main" id="{8E609390-8B22-F89B-5B08-19AD28796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6280" y="3429198"/>
            <a:ext cx="1020795" cy="3353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증착공정</a:t>
            </a:r>
            <a:endParaRPr kumimoji="1" lang="en-US" altLang="ko-KR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설비별 </a:t>
            </a:r>
            <a:r>
              <a:rPr lang="en-US" altLang="ko-KR" sz="8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Sheet</a:t>
            </a:r>
            <a:r>
              <a:rPr lang="ko-KR" altLang="en-US" sz="8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매핑</a:t>
            </a:r>
            <a:r>
              <a:rPr lang="en-US" altLang="ko-KR" sz="8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직사각형 81">
            <a:extLst>
              <a:ext uri="{FF2B5EF4-FFF2-40B4-BE49-F238E27FC236}">
                <a16:creationId xmlns:a16="http://schemas.microsoft.com/office/drawing/2014/main" id="{60009E59-4D7F-CA57-593C-87D3CE0E6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8117" y="3875064"/>
            <a:ext cx="1020795" cy="3353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Cell</a:t>
            </a: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매핑</a:t>
            </a: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직사각형 81">
            <a:extLst>
              <a:ext uri="{FF2B5EF4-FFF2-40B4-BE49-F238E27FC236}">
                <a16:creationId xmlns:a16="http://schemas.microsoft.com/office/drawing/2014/main" id="{AA4CFDB6-E365-0822-C674-006F4B8BE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6280" y="4307310"/>
            <a:ext cx="1020795" cy="3353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CNC</a:t>
            </a:r>
            <a:r>
              <a:rPr lang="ko-KR" altLang="en-US" sz="10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</a:t>
            </a:r>
            <a:endParaRPr kumimoji="1" lang="en-US" altLang="ko-KR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설비별 </a:t>
            </a:r>
            <a:r>
              <a:rPr lang="en-US" altLang="ko-KR" sz="8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Cavity</a:t>
            </a:r>
            <a:r>
              <a:rPr lang="ko-KR" altLang="en-US" sz="8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매핑</a:t>
            </a:r>
            <a:r>
              <a:rPr lang="en-US" altLang="ko-KR" sz="8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6" name="직선 화살표 연결선 45">
            <a:extLst>
              <a:ext uri="{FF2B5EF4-FFF2-40B4-BE49-F238E27FC236}">
                <a16:creationId xmlns:a16="http://schemas.microsoft.com/office/drawing/2014/main" id="{3BD97DF9-ED73-9AFE-2BFC-44351A628161}"/>
              </a:ext>
            </a:extLst>
          </p:cNvPr>
          <p:cNvCxnSpPr>
            <a:cxnSpLocks/>
            <a:stCxn id="71" idx="3"/>
          </p:cNvCxnSpPr>
          <p:nvPr/>
        </p:nvCxnSpPr>
        <p:spPr bwMode="auto">
          <a:xfrm>
            <a:off x="4941932" y="3578270"/>
            <a:ext cx="192297" cy="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직선 화살표 연결선 4">
            <a:extLst>
              <a:ext uri="{FF2B5EF4-FFF2-40B4-BE49-F238E27FC236}">
                <a16:creationId xmlns:a16="http://schemas.microsoft.com/office/drawing/2014/main" id="{20F3A4E0-89A7-3F0C-E32A-A6CD89A7FA88}"/>
              </a:ext>
            </a:extLst>
          </p:cNvPr>
          <p:cNvCxnSpPr>
            <a:cxnSpLocks/>
            <a:stCxn id="74" idx="3"/>
            <a:endCxn id="104" idx="1"/>
          </p:cNvCxnSpPr>
          <p:nvPr/>
        </p:nvCxnSpPr>
        <p:spPr bwMode="auto">
          <a:xfrm>
            <a:off x="6237075" y="4474964"/>
            <a:ext cx="447208" cy="2351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7" name="직사각형 2">
            <a:extLst>
              <a:ext uri="{FF2B5EF4-FFF2-40B4-BE49-F238E27FC236}">
                <a16:creationId xmlns:a16="http://schemas.microsoft.com/office/drawing/2014/main" id="{C201C566-D013-961A-7042-82DBF2B1C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283" y="3033916"/>
            <a:ext cx="2376259" cy="261379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 LOT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별 </a:t>
            </a:r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Sheet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매핑관리 </a:t>
            </a:r>
          </a:p>
        </p:txBody>
      </p:sp>
      <p:cxnSp>
        <p:nvCxnSpPr>
          <p:cNvPr id="78" name="직선 화살표 연결선 4">
            <a:extLst>
              <a:ext uri="{FF2B5EF4-FFF2-40B4-BE49-F238E27FC236}">
                <a16:creationId xmlns:a16="http://schemas.microsoft.com/office/drawing/2014/main" id="{07C56112-10BE-8601-ACA3-D2B2D27AA14E}"/>
              </a:ext>
            </a:extLst>
          </p:cNvPr>
          <p:cNvCxnSpPr>
            <a:cxnSpLocks/>
            <a:stCxn id="64" idx="3"/>
            <a:endCxn id="77" idx="1"/>
          </p:cNvCxnSpPr>
          <p:nvPr/>
        </p:nvCxnSpPr>
        <p:spPr bwMode="auto">
          <a:xfrm>
            <a:off x="6238912" y="3164606"/>
            <a:ext cx="445371" cy="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9" name="직사각형 2">
            <a:extLst>
              <a:ext uri="{FF2B5EF4-FFF2-40B4-BE49-F238E27FC236}">
                <a16:creationId xmlns:a16="http://schemas.microsoft.com/office/drawing/2014/main" id="{94D3CE70-F3AD-2420-2FD8-8B2E2898A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83" y="3469211"/>
            <a:ext cx="2376259" cy="261379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각설비별 </a:t>
            </a:r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Sheet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를 매핑관리 </a:t>
            </a:r>
          </a:p>
        </p:txBody>
      </p:sp>
      <p:cxnSp>
        <p:nvCxnSpPr>
          <p:cNvPr id="80" name="직선 화살표 연결선 4">
            <a:extLst>
              <a:ext uri="{FF2B5EF4-FFF2-40B4-BE49-F238E27FC236}">
                <a16:creationId xmlns:a16="http://schemas.microsoft.com/office/drawing/2014/main" id="{251EF64D-079E-C68E-DBC7-5A46D15D5DE3}"/>
              </a:ext>
            </a:extLst>
          </p:cNvPr>
          <p:cNvCxnSpPr>
            <a:cxnSpLocks/>
            <a:stCxn id="65" idx="3"/>
            <a:endCxn id="79" idx="1"/>
          </p:cNvCxnSpPr>
          <p:nvPr/>
        </p:nvCxnSpPr>
        <p:spPr bwMode="auto">
          <a:xfrm>
            <a:off x="6237075" y="3596852"/>
            <a:ext cx="441508" cy="3049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직사각형 2">
            <a:extLst>
              <a:ext uri="{FF2B5EF4-FFF2-40B4-BE49-F238E27FC236}">
                <a16:creationId xmlns:a16="http://schemas.microsoft.com/office/drawing/2014/main" id="{288A8355-2662-02B5-A7F1-A51DE232F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83" y="3915909"/>
            <a:ext cx="2376259" cy="261379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 Sheet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별 </a:t>
            </a:r>
            <a:r>
              <a:rPr lang="en-US" altLang="ko-KR" sz="1050">
                <a:solidFill>
                  <a:schemeClr val="tx1"/>
                </a:solidFill>
                <a:latin typeface="+mn-ea"/>
                <a:ea typeface="+mn-ea"/>
              </a:rPr>
              <a:t>Cell</a:t>
            </a:r>
            <a:r>
              <a:rPr lang="ko-KR" altLang="en-US" sz="1050">
                <a:solidFill>
                  <a:schemeClr val="tx1"/>
                </a:solidFill>
                <a:latin typeface="+mn-ea"/>
                <a:ea typeface="+mn-ea"/>
              </a:rPr>
              <a:t>매핑관리</a:t>
            </a:r>
          </a:p>
        </p:txBody>
      </p:sp>
      <p:cxnSp>
        <p:nvCxnSpPr>
          <p:cNvPr id="87" name="직선 화살표 연결선 4">
            <a:extLst>
              <a:ext uri="{FF2B5EF4-FFF2-40B4-BE49-F238E27FC236}">
                <a16:creationId xmlns:a16="http://schemas.microsoft.com/office/drawing/2014/main" id="{973BD02D-031D-AC40-B82B-062EFF698973}"/>
              </a:ext>
            </a:extLst>
          </p:cNvPr>
          <p:cNvCxnSpPr>
            <a:cxnSpLocks/>
            <a:stCxn id="70" idx="3"/>
            <a:endCxn id="84" idx="1"/>
          </p:cNvCxnSpPr>
          <p:nvPr/>
        </p:nvCxnSpPr>
        <p:spPr bwMode="auto">
          <a:xfrm>
            <a:off x="6238912" y="4042718"/>
            <a:ext cx="439671" cy="3881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27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806515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2-3. 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시스템개요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4700E66-3EAB-ECBF-6B18-43174BA5442C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MES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CFCFD6-3D1C-E000-4608-AC87FC877C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109" y="1196752"/>
            <a:ext cx="572729" cy="4781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52A25D5-9088-A771-5197-CF4D15B66A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5148" y="1229801"/>
            <a:ext cx="522944" cy="471007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C40F569-0808-2FA6-2242-C04AD441AD7E}"/>
              </a:ext>
            </a:extLst>
          </p:cNvPr>
          <p:cNvCxnSpPr>
            <a:cxnSpLocks/>
          </p:cNvCxnSpPr>
          <p:nvPr/>
        </p:nvCxnSpPr>
        <p:spPr>
          <a:xfrm>
            <a:off x="2451708" y="1859468"/>
            <a:ext cx="0" cy="4089812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utoShape 6">
            <a:hlinkClick r:id="" action="ppaction://noaction"/>
            <a:extLst>
              <a:ext uri="{FF2B5EF4-FFF2-40B4-BE49-F238E27FC236}">
                <a16:creationId xmlns:a16="http://schemas.microsoft.com/office/drawing/2014/main" id="{71C71227-5446-DE71-8D62-E9D814AED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742" y="2651767"/>
            <a:ext cx="1066522" cy="233536"/>
          </a:xfrm>
          <a:prstGeom prst="roundRect">
            <a:avLst>
              <a:gd name="adj" fmla="val 16667"/>
            </a:avLst>
          </a:prstGeom>
          <a:pattFill prst="pct50">
            <a:fgClr>
              <a:schemeClr val="accent1"/>
            </a:fgClr>
            <a:bgClr>
              <a:srgbClr val="00B0F0"/>
            </a:bgClr>
          </a:patt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생산계획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13" name="AutoShape 6">
            <a:hlinkClick r:id="" action="ppaction://noaction"/>
            <a:extLst>
              <a:ext uri="{FF2B5EF4-FFF2-40B4-BE49-F238E27FC236}">
                <a16:creationId xmlns:a16="http://schemas.microsoft.com/office/drawing/2014/main" id="{D36A3D64-327B-585A-9099-1DFADA72D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742" y="3066092"/>
            <a:ext cx="1066522" cy="233536"/>
          </a:xfrm>
          <a:prstGeom prst="roundRect">
            <a:avLst>
              <a:gd name="adj" fmla="val 16667"/>
            </a:avLst>
          </a:prstGeom>
          <a:pattFill prst="pct50">
            <a:fgClr>
              <a:schemeClr val="accent1"/>
            </a:fgClr>
            <a:bgClr>
              <a:srgbClr val="00B0F0"/>
            </a:bgClr>
          </a:patt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제조오더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14" name="AutoShape 6">
            <a:hlinkClick r:id="" action="ppaction://noaction"/>
            <a:extLst>
              <a:ext uri="{FF2B5EF4-FFF2-40B4-BE49-F238E27FC236}">
                <a16:creationId xmlns:a16="http://schemas.microsoft.com/office/drawing/2014/main" id="{F1D98BCA-E4B8-4579-5B1C-E3B44DB85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742" y="5370348"/>
            <a:ext cx="1066522" cy="233536"/>
          </a:xfrm>
          <a:prstGeom prst="roundRect">
            <a:avLst>
              <a:gd name="adj" fmla="val 16667"/>
            </a:avLst>
          </a:prstGeom>
          <a:pattFill prst="pct50">
            <a:fgClr>
              <a:schemeClr val="accent1"/>
            </a:fgClr>
            <a:bgClr>
              <a:srgbClr val="00B0F0"/>
            </a:bgClr>
          </a:patt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제조오더마감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18" name="AutoShape 6">
            <a:hlinkClick r:id="" action="ppaction://noaction"/>
            <a:extLst>
              <a:ext uri="{FF2B5EF4-FFF2-40B4-BE49-F238E27FC236}">
                <a16:creationId xmlns:a16="http://schemas.microsoft.com/office/drawing/2014/main" id="{4BC2D4D1-A2D4-64F9-AA21-4E5EB6E42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772" y="2327516"/>
            <a:ext cx="1066522" cy="233536"/>
          </a:xfrm>
          <a:prstGeom prst="roundRect">
            <a:avLst>
              <a:gd name="adj" fmla="val 16667"/>
            </a:avLst>
          </a:prstGeom>
          <a:pattFill prst="pct50">
            <a:fgClr>
              <a:schemeClr val="accent1"/>
            </a:fgClr>
            <a:bgClr>
              <a:srgbClr val="00B0F0"/>
            </a:bgClr>
          </a:patt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작업지시관리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19" name="AutoShape 6">
            <a:hlinkClick r:id="" action="ppaction://noaction"/>
            <a:extLst>
              <a:ext uri="{FF2B5EF4-FFF2-40B4-BE49-F238E27FC236}">
                <a16:creationId xmlns:a16="http://schemas.microsoft.com/office/drawing/2014/main" id="{B3168AFC-F833-75C8-DED1-F713FABE0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1570" y="2594042"/>
            <a:ext cx="902724" cy="23353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공정정보</a:t>
            </a:r>
            <a:endParaRPr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20" name="AutoShape 6">
            <a:hlinkClick r:id="" action="ppaction://noaction"/>
            <a:extLst>
              <a:ext uri="{FF2B5EF4-FFF2-40B4-BE49-F238E27FC236}">
                <a16:creationId xmlns:a16="http://schemas.microsoft.com/office/drawing/2014/main" id="{94ED35AE-066B-A8A0-0F49-2D37AC85B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1570" y="2873020"/>
            <a:ext cx="902724" cy="23353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설비</a:t>
            </a:r>
            <a:r>
              <a:rPr lang="en-US" altLang="ko-KR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/</a:t>
            </a:r>
            <a:r>
              <a: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금형정보</a:t>
            </a:r>
            <a:endParaRPr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21" name="AutoShape 6">
            <a:hlinkClick r:id="" action="ppaction://noaction"/>
            <a:extLst>
              <a:ext uri="{FF2B5EF4-FFF2-40B4-BE49-F238E27FC236}">
                <a16:creationId xmlns:a16="http://schemas.microsoft.com/office/drawing/2014/main" id="{6B109DFC-9C58-6976-AD3E-021E7F212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1570" y="3151998"/>
            <a:ext cx="902724" cy="23353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작업자정보</a:t>
            </a:r>
            <a:endParaRPr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22" name="AutoShape 6">
            <a:hlinkClick r:id="" action="ppaction://noaction"/>
            <a:extLst>
              <a:ext uri="{FF2B5EF4-FFF2-40B4-BE49-F238E27FC236}">
                <a16:creationId xmlns:a16="http://schemas.microsoft.com/office/drawing/2014/main" id="{07A6B82E-120B-264A-A875-CFB17B213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8" y="3430976"/>
            <a:ext cx="902724" cy="23353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비가동정보</a:t>
            </a:r>
            <a:endParaRPr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27" name="AutoShape 6">
            <a:hlinkClick r:id="" action="ppaction://noaction"/>
            <a:extLst>
              <a:ext uri="{FF2B5EF4-FFF2-40B4-BE49-F238E27FC236}">
                <a16:creationId xmlns:a16="http://schemas.microsoft.com/office/drawing/2014/main" id="{EDEB4CB8-1456-88A8-9D11-3288C700B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8" y="3709954"/>
            <a:ext cx="902724" cy="23353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실적정보</a:t>
            </a:r>
            <a:endParaRPr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B0F7E4EF-C587-B628-74F6-42D3D50B0860}"/>
              </a:ext>
            </a:extLst>
          </p:cNvPr>
          <p:cNvCxnSpPr>
            <a:cxnSpLocks/>
            <a:stCxn id="38" idx="1"/>
            <a:endCxn id="18" idx="3"/>
          </p:cNvCxnSpPr>
          <p:nvPr/>
        </p:nvCxnSpPr>
        <p:spPr>
          <a:xfrm rot="10800000">
            <a:off x="4094294" y="2444285"/>
            <a:ext cx="1313916" cy="19159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utoShape 6">
            <a:hlinkClick r:id="" action="ppaction://noaction"/>
            <a:extLst>
              <a:ext uri="{FF2B5EF4-FFF2-40B4-BE49-F238E27FC236}">
                <a16:creationId xmlns:a16="http://schemas.microsoft.com/office/drawing/2014/main" id="{3E0A3B9D-8DF2-FE3F-2843-E0E1595F3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5148" y="2047941"/>
            <a:ext cx="922505" cy="233536"/>
          </a:xfrm>
          <a:prstGeom prst="roundRect">
            <a:avLst>
              <a:gd name="adj" fmla="val 16667"/>
            </a:avLst>
          </a:prstGeom>
          <a:pattFill prst="pct50">
            <a:fgClr>
              <a:schemeClr val="accent1"/>
            </a:fgClr>
            <a:bgClr>
              <a:srgbClr val="00B0F0"/>
            </a:bgClr>
          </a:patt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설비정보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33" name="화살표: 왼쪽 32">
            <a:extLst>
              <a:ext uri="{FF2B5EF4-FFF2-40B4-BE49-F238E27FC236}">
                <a16:creationId xmlns:a16="http://schemas.microsoft.com/office/drawing/2014/main" id="{313E486D-35CE-CF5C-E649-4A292B0F7C15}"/>
              </a:ext>
            </a:extLst>
          </p:cNvPr>
          <p:cNvSpPr/>
          <p:nvPr/>
        </p:nvSpPr>
        <p:spPr bwMode="auto">
          <a:xfrm>
            <a:off x="4569146" y="2646195"/>
            <a:ext cx="489563" cy="1245944"/>
          </a:xfrm>
          <a:prstGeom prst="leftArrow">
            <a:avLst>
              <a:gd name="adj1" fmla="val 72934"/>
              <a:gd name="adj2" fmla="val 41519"/>
            </a:avLst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endParaRPr lang="ko-KR" altLang="en-US" sz="14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4" name="AutoShape 6">
            <a:hlinkClick r:id="" action="ppaction://noaction"/>
            <a:extLst>
              <a:ext uri="{FF2B5EF4-FFF2-40B4-BE49-F238E27FC236}">
                <a16:creationId xmlns:a16="http://schemas.microsoft.com/office/drawing/2014/main" id="{CF07CCA7-DBFD-840F-CD0F-417E8BE6E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4634" y="2047941"/>
            <a:ext cx="922505" cy="233536"/>
          </a:xfrm>
          <a:prstGeom prst="roundRect">
            <a:avLst>
              <a:gd name="adj" fmla="val 16667"/>
            </a:avLst>
          </a:prstGeom>
          <a:pattFill prst="pct50">
            <a:fgClr>
              <a:schemeClr val="accent1"/>
            </a:fgClr>
            <a:bgClr>
              <a:srgbClr val="00B0F0"/>
            </a:bgClr>
          </a:patt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금형정보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35" name="AutoShape 6">
            <a:hlinkClick r:id="" action="ppaction://noaction"/>
            <a:extLst>
              <a:ext uri="{FF2B5EF4-FFF2-40B4-BE49-F238E27FC236}">
                <a16:creationId xmlns:a16="http://schemas.microsoft.com/office/drawing/2014/main" id="{106A9139-D58D-9FE2-4A93-6A0A716D8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3786" y="2047941"/>
            <a:ext cx="922505" cy="233536"/>
          </a:xfrm>
          <a:prstGeom prst="roundRect">
            <a:avLst>
              <a:gd name="adj" fmla="val 16667"/>
            </a:avLst>
          </a:prstGeom>
          <a:pattFill prst="pct50">
            <a:fgClr>
              <a:schemeClr val="accent1"/>
            </a:fgClr>
            <a:bgClr>
              <a:srgbClr val="00B0F0"/>
            </a:bgClr>
          </a:patt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작업자정보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72DD64B-C2AE-3945-B98E-2CD7AA18C3C3}"/>
              </a:ext>
            </a:extLst>
          </p:cNvPr>
          <p:cNvSpPr/>
          <p:nvPr/>
        </p:nvSpPr>
        <p:spPr bwMode="auto">
          <a:xfrm>
            <a:off x="2819551" y="2201996"/>
            <a:ext cx="1547167" cy="3675275"/>
          </a:xfrm>
          <a:prstGeom prst="roundRect">
            <a:avLst>
              <a:gd name="adj" fmla="val 4463"/>
            </a:avLst>
          </a:prstGeom>
          <a:noFill/>
          <a:ln w="12700" cap="flat" cmpd="sng" algn="ctr">
            <a:solidFill>
              <a:schemeClr val="dk1">
                <a:shade val="95000"/>
                <a:satMod val="105000"/>
              </a:schemeClr>
            </a:solidFill>
            <a:prstDash val="sysDash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endParaRPr lang="ko-KR" altLang="en-US" sz="14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7" name="AutoShape 6">
            <a:hlinkClick r:id="" action="ppaction://noaction"/>
            <a:extLst>
              <a:ext uri="{FF2B5EF4-FFF2-40B4-BE49-F238E27FC236}">
                <a16:creationId xmlns:a16="http://schemas.microsoft.com/office/drawing/2014/main" id="{41B1A147-48FE-1545-30AB-15B6E3709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2694" y="3888039"/>
            <a:ext cx="1066522" cy="233536"/>
          </a:xfrm>
          <a:prstGeom prst="roundRect">
            <a:avLst>
              <a:gd name="adj" fmla="val 16667"/>
            </a:avLst>
          </a:prstGeom>
          <a:pattFill prst="pct50">
            <a:fgClr>
              <a:schemeClr val="accent1"/>
            </a:fgClr>
            <a:bgClr>
              <a:srgbClr val="00B0F0"/>
            </a:bgClr>
          </a:patt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사원정보관리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031A128-CC07-CD18-634A-5F892BE8E5A3}"/>
              </a:ext>
            </a:extLst>
          </p:cNvPr>
          <p:cNvGrpSpPr/>
          <p:nvPr/>
        </p:nvGrpSpPr>
        <p:grpSpPr>
          <a:xfrm>
            <a:off x="5408210" y="3888039"/>
            <a:ext cx="2102278" cy="944488"/>
            <a:chOff x="5298200" y="4985742"/>
            <a:chExt cx="2102278" cy="944488"/>
          </a:xfrm>
        </p:grpSpPr>
        <p:sp>
          <p:nvSpPr>
            <p:cNvPr id="23" name="AutoShape 6">
              <a:hlinkClick r:id="" action="ppaction://noaction"/>
              <a:extLst>
                <a:ext uri="{FF2B5EF4-FFF2-40B4-BE49-F238E27FC236}">
                  <a16:creationId xmlns:a16="http://schemas.microsoft.com/office/drawing/2014/main" id="{1B2807C8-0D56-FFE5-EE91-9C4A5A03C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8382" y="5054746"/>
              <a:ext cx="1066522" cy="233536"/>
            </a:xfrm>
            <a:prstGeom prst="roundRect">
              <a:avLst>
                <a:gd name="adj" fmla="val 16667"/>
              </a:avLst>
            </a:prstGeom>
            <a:pattFill prst="pct50">
              <a:fgClr>
                <a:schemeClr val="accent1"/>
              </a:fgClr>
              <a:bgClr>
                <a:srgbClr val="00B0F0"/>
              </a:bgClr>
            </a:pattFill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rPr>
                <a:t>기준정보관리</a:t>
              </a:r>
              <a:endPara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24" name="AutoShape 6">
              <a:hlinkClick r:id="" action="ppaction://noaction"/>
              <a:extLst>
                <a:ext uri="{FF2B5EF4-FFF2-40B4-BE49-F238E27FC236}">
                  <a16:creationId xmlns:a16="http://schemas.microsoft.com/office/drawing/2014/main" id="{AB7DE3E0-A5E1-5939-B15C-9217B5E86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2985" y="5340705"/>
              <a:ext cx="902724" cy="233536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rPr>
                <a:t>공통코드</a:t>
              </a:r>
              <a:endPara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25" name="AutoShape 6">
              <a:hlinkClick r:id="" action="ppaction://noaction"/>
              <a:extLst>
                <a:ext uri="{FF2B5EF4-FFF2-40B4-BE49-F238E27FC236}">
                  <a16:creationId xmlns:a16="http://schemas.microsoft.com/office/drawing/2014/main" id="{8A41FB6E-7A78-7184-6118-D08D0E37D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5407" y="5340705"/>
              <a:ext cx="902724" cy="233536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rPr>
                <a:t>라우팅정보</a:t>
              </a:r>
              <a:endPara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26" name="AutoShape 6">
              <a:hlinkClick r:id="" action="ppaction://noaction"/>
              <a:extLst>
                <a:ext uri="{FF2B5EF4-FFF2-40B4-BE49-F238E27FC236}">
                  <a16:creationId xmlns:a16="http://schemas.microsoft.com/office/drawing/2014/main" id="{66170A30-B20F-A652-8005-F38EF4C43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5407" y="5600311"/>
              <a:ext cx="902724" cy="233536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rPr>
                <a:t>불량정보</a:t>
              </a:r>
              <a:endPara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28" name="AutoShape 6">
              <a:hlinkClick r:id="" action="ppaction://noaction"/>
              <a:extLst>
                <a:ext uri="{FF2B5EF4-FFF2-40B4-BE49-F238E27FC236}">
                  <a16:creationId xmlns:a16="http://schemas.microsoft.com/office/drawing/2014/main" id="{EE3366CD-10C5-7928-CA96-79EBECB0E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2985" y="5598382"/>
              <a:ext cx="902724" cy="233536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rPr>
                <a:t>비가동정보</a:t>
              </a:r>
              <a:endPara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11A4B08B-C496-2429-3C31-B8F71648D436}"/>
                </a:ext>
              </a:extLst>
            </p:cNvPr>
            <p:cNvSpPr/>
            <p:nvPr/>
          </p:nvSpPr>
          <p:spPr bwMode="auto">
            <a:xfrm>
              <a:off x="5298200" y="4985742"/>
              <a:ext cx="2102278" cy="944488"/>
            </a:xfrm>
            <a:prstGeom prst="roundRect">
              <a:avLst>
                <a:gd name="adj" fmla="val 3025"/>
              </a:avLst>
            </a:prstGeom>
            <a:noFill/>
            <a:ln w="12700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ysDash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latinLnBrk="0"/>
              <a:endParaRPr lang="ko-KR" altLang="en-US" sz="14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43" name="AutoShape 6">
            <a:hlinkClick r:id="" action="ppaction://noaction"/>
            <a:extLst>
              <a:ext uri="{FF2B5EF4-FFF2-40B4-BE49-F238E27FC236}">
                <a16:creationId xmlns:a16="http://schemas.microsoft.com/office/drawing/2014/main" id="{2D7348DD-DFE7-C32D-966A-ACC9FF406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770" y="4170971"/>
            <a:ext cx="1066522" cy="233536"/>
          </a:xfrm>
          <a:prstGeom prst="roundRect">
            <a:avLst>
              <a:gd name="adj" fmla="val 16667"/>
            </a:avLst>
          </a:prstGeom>
          <a:pattFill prst="pct50">
            <a:fgClr>
              <a:schemeClr val="accent1"/>
            </a:fgClr>
            <a:bgClr>
              <a:srgbClr val="00B0F0"/>
            </a:bgClr>
          </a:patt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검사관리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44" name="AutoShape 6">
            <a:hlinkClick r:id="" action="ppaction://noaction"/>
            <a:extLst>
              <a:ext uri="{FF2B5EF4-FFF2-40B4-BE49-F238E27FC236}">
                <a16:creationId xmlns:a16="http://schemas.microsoft.com/office/drawing/2014/main" id="{81F35493-2F8B-3FD3-CF2B-7180CB8CC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369" y="4449949"/>
            <a:ext cx="902724" cy="23353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전수검사정보</a:t>
            </a:r>
            <a:endParaRPr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45" name="AutoShape 6">
            <a:hlinkClick r:id="" action="ppaction://noaction"/>
            <a:extLst>
              <a:ext uri="{FF2B5EF4-FFF2-40B4-BE49-F238E27FC236}">
                <a16:creationId xmlns:a16="http://schemas.microsoft.com/office/drawing/2014/main" id="{5116784C-9749-DD6F-7503-784E21271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369" y="4728927"/>
            <a:ext cx="902724" cy="23353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출하검사정보</a:t>
            </a:r>
            <a:endParaRPr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46" name="AutoShape 6">
            <a:hlinkClick r:id="" action="ppaction://noaction"/>
            <a:extLst>
              <a:ext uri="{FF2B5EF4-FFF2-40B4-BE49-F238E27FC236}">
                <a16:creationId xmlns:a16="http://schemas.microsoft.com/office/drawing/2014/main" id="{54AC0EFA-B6A8-A6E2-400C-62BAE73DA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770" y="5177961"/>
            <a:ext cx="1066522" cy="233536"/>
          </a:xfrm>
          <a:prstGeom prst="roundRect">
            <a:avLst>
              <a:gd name="adj" fmla="val 16667"/>
            </a:avLst>
          </a:prstGeom>
          <a:pattFill prst="pct50">
            <a:fgClr>
              <a:schemeClr val="accent1"/>
            </a:fgClr>
            <a:bgClr>
              <a:srgbClr val="00B0F0"/>
            </a:bgClr>
          </a:patt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포장관리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47" name="AutoShape 6">
            <a:hlinkClick r:id="" action="ppaction://noaction"/>
            <a:extLst>
              <a:ext uri="{FF2B5EF4-FFF2-40B4-BE49-F238E27FC236}">
                <a16:creationId xmlns:a16="http://schemas.microsoft.com/office/drawing/2014/main" id="{115920AC-35D2-17BD-3C62-77D3B10DD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8" y="5442356"/>
            <a:ext cx="902724" cy="23353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포장라벨관리</a:t>
            </a:r>
            <a:endParaRPr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503B8A0-9E9D-CFE2-9BD1-41DFDC6A29EE}"/>
              </a:ext>
            </a:extLst>
          </p:cNvPr>
          <p:cNvCxnSpPr>
            <a:cxnSpLocks/>
          </p:cNvCxnSpPr>
          <p:nvPr/>
        </p:nvCxnSpPr>
        <p:spPr>
          <a:xfrm flipH="1">
            <a:off x="1882979" y="5513770"/>
            <a:ext cx="1104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utoShape 6">
            <a:hlinkClick r:id="" action="ppaction://noaction"/>
            <a:extLst>
              <a:ext uri="{FF2B5EF4-FFF2-40B4-BE49-F238E27FC236}">
                <a16:creationId xmlns:a16="http://schemas.microsoft.com/office/drawing/2014/main" id="{5E29DE16-1245-D728-099E-548DA8D0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9769" y="2688336"/>
            <a:ext cx="1066522" cy="233536"/>
          </a:xfrm>
          <a:prstGeom prst="roundRect">
            <a:avLst>
              <a:gd name="adj" fmla="val 16667"/>
            </a:avLst>
          </a:prstGeom>
          <a:pattFill prst="pct50">
            <a:fgClr>
              <a:schemeClr val="accent1"/>
            </a:fgClr>
            <a:bgClr>
              <a:srgbClr val="00B0F0"/>
            </a:bgClr>
          </a:patt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품목별공정관리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53" name="AutoShape 6">
            <a:hlinkClick r:id="" action="ppaction://noaction"/>
            <a:extLst>
              <a:ext uri="{FF2B5EF4-FFF2-40B4-BE49-F238E27FC236}">
                <a16:creationId xmlns:a16="http://schemas.microsoft.com/office/drawing/2014/main" id="{DE3D78A8-AC4B-DA2B-B63A-869C3342D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4372" y="2974295"/>
            <a:ext cx="922504" cy="23353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공정관리</a:t>
            </a:r>
            <a:endParaRPr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54" name="AutoShape 6">
            <a:hlinkClick r:id="" action="ppaction://noaction"/>
            <a:extLst>
              <a:ext uri="{FF2B5EF4-FFF2-40B4-BE49-F238E27FC236}">
                <a16:creationId xmlns:a16="http://schemas.microsoft.com/office/drawing/2014/main" id="{161125FF-23E9-1888-4271-C3D47CDBB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4372" y="3251022"/>
            <a:ext cx="922504" cy="23353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설비관리</a:t>
            </a:r>
            <a:endParaRPr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55" name="AutoShape 6">
            <a:hlinkClick r:id="" action="ppaction://noaction"/>
            <a:extLst>
              <a:ext uri="{FF2B5EF4-FFF2-40B4-BE49-F238E27FC236}">
                <a16:creationId xmlns:a16="http://schemas.microsoft.com/office/drawing/2014/main" id="{DBDD5BBC-072F-E42F-A261-5665F1B71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5148" y="2687002"/>
            <a:ext cx="1066522" cy="233536"/>
          </a:xfrm>
          <a:prstGeom prst="roundRect">
            <a:avLst>
              <a:gd name="adj" fmla="val 16667"/>
            </a:avLst>
          </a:prstGeom>
          <a:pattFill prst="pct50">
            <a:fgClr>
              <a:schemeClr val="accent1"/>
            </a:fgClr>
            <a:bgClr>
              <a:srgbClr val="00B0F0"/>
            </a:bgClr>
          </a:patt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품목정보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223791BD-0693-C4CC-3572-44031395C653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>
            <a:off x="6451670" y="2803770"/>
            <a:ext cx="718099" cy="13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utoShape 6">
            <a:hlinkClick r:id="" action="ppaction://noaction"/>
            <a:extLst>
              <a:ext uri="{FF2B5EF4-FFF2-40B4-BE49-F238E27FC236}">
                <a16:creationId xmlns:a16="http://schemas.microsoft.com/office/drawing/2014/main" id="{F0858FEE-97A3-A800-DDC1-BFA286266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4372" y="3508613"/>
            <a:ext cx="922504" cy="23353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설비별금형관리</a:t>
            </a:r>
            <a:endParaRPr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9FA18873-F818-C69A-BBE7-ED436427D06E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 flipV="1">
            <a:off x="1842264" y="2444284"/>
            <a:ext cx="1185508" cy="738576"/>
          </a:xfrm>
          <a:prstGeom prst="bentConnector3">
            <a:avLst>
              <a:gd name="adj1" fmla="val 379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D6E8933F-5824-C867-18E8-EF93863E8CD2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1309003" y="2885303"/>
            <a:ext cx="0" cy="180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AutoShape 6">
            <a:hlinkClick r:id="" action="ppaction://noaction"/>
            <a:extLst>
              <a:ext uri="{FF2B5EF4-FFF2-40B4-BE49-F238E27FC236}">
                <a16:creationId xmlns:a16="http://schemas.microsoft.com/office/drawing/2014/main" id="{17401D61-28F8-ED65-4E7F-D0240F6F3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742" y="1913964"/>
            <a:ext cx="1066522" cy="233536"/>
          </a:xfrm>
          <a:prstGeom prst="roundRect">
            <a:avLst>
              <a:gd name="adj" fmla="val 16667"/>
            </a:avLst>
          </a:prstGeom>
          <a:pattFill prst="pct50">
            <a:fgClr>
              <a:schemeClr val="accent1"/>
            </a:fgClr>
            <a:bgClr>
              <a:srgbClr val="00B0F0"/>
            </a:bgClr>
          </a:patt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기준정보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9B14B83-2491-3F4F-A814-0371B5C06763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1842264" y="2030732"/>
            <a:ext cx="3397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790F461B-603D-D71F-E2F4-33922E3BFF95}"/>
              </a:ext>
            </a:extLst>
          </p:cNvPr>
          <p:cNvCxnSpPr>
            <a:cxnSpLocks/>
            <a:stCxn id="52" idx="0"/>
            <a:endCxn id="32" idx="2"/>
          </p:cNvCxnSpPr>
          <p:nvPr/>
        </p:nvCxnSpPr>
        <p:spPr>
          <a:xfrm rot="16200000" flipV="1">
            <a:off x="6571287" y="1556592"/>
            <a:ext cx="406859" cy="18566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A3E92207-51A9-C7A5-20FC-A7529924C3B5}"/>
              </a:ext>
            </a:extLst>
          </p:cNvPr>
          <p:cNvCxnSpPr>
            <a:cxnSpLocks/>
            <a:stCxn id="52" idx="0"/>
            <a:endCxn id="34" idx="2"/>
          </p:cNvCxnSpPr>
          <p:nvPr/>
        </p:nvCxnSpPr>
        <p:spPr>
          <a:xfrm rot="16200000" flipV="1">
            <a:off x="7056030" y="2041335"/>
            <a:ext cx="406859" cy="8871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AutoShape 6">
            <a:hlinkClick r:id="" action="ppaction://noaction"/>
            <a:extLst>
              <a:ext uri="{FF2B5EF4-FFF2-40B4-BE49-F238E27FC236}">
                <a16:creationId xmlns:a16="http://schemas.microsoft.com/office/drawing/2014/main" id="{8F19016F-0036-D2E8-1F9C-C7100A29C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2693" y="4216413"/>
            <a:ext cx="1066522" cy="233536"/>
          </a:xfrm>
          <a:prstGeom prst="roundRect">
            <a:avLst>
              <a:gd name="adj" fmla="val 16667"/>
            </a:avLst>
          </a:prstGeom>
          <a:pattFill prst="pct50">
            <a:fgClr>
              <a:schemeClr val="accent1"/>
            </a:fgClr>
            <a:bgClr>
              <a:srgbClr val="00B0F0"/>
            </a:bgClr>
          </a:patt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현장단말기관리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E2AB2C08-0E4F-67EC-DBDE-D6D5A1A06980}"/>
              </a:ext>
            </a:extLst>
          </p:cNvPr>
          <p:cNvCxnSpPr>
            <a:cxnSpLocks/>
            <a:stCxn id="37" idx="3"/>
            <a:endCxn id="35" idx="3"/>
          </p:cNvCxnSpPr>
          <p:nvPr/>
        </p:nvCxnSpPr>
        <p:spPr>
          <a:xfrm flipH="1" flipV="1">
            <a:off x="8236291" y="2164709"/>
            <a:ext cx="632925" cy="1840098"/>
          </a:xfrm>
          <a:prstGeom prst="bentConnector3">
            <a:avLst>
              <a:gd name="adj1" fmla="val -210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DDA0113-5C7F-48F3-345D-8B584FA88159}"/>
              </a:ext>
            </a:extLst>
          </p:cNvPr>
          <p:cNvGrpSpPr/>
          <p:nvPr/>
        </p:nvGrpSpPr>
        <p:grpSpPr>
          <a:xfrm>
            <a:off x="4691114" y="5187489"/>
            <a:ext cx="4690779" cy="689783"/>
            <a:chOff x="5031372" y="5388869"/>
            <a:chExt cx="4690779" cy="689783"/>
          </a:xfrm>
        </p:grpSpPr>
        <p:sp>
          <p:nvSpPr>
            <p:cNvPr id="86" name="AutoShape 6">
              <a:hlinkClick r:id="" action="ppaction://noaction"/>
              <a:extLst>
                <a:ext uri="{FF2B5EF4-FFF2-40B4-BE49-F238E27FC236}">
                  <a16:creationId xmlns:a16="http://schemas.microsoft.com/office/drawing/2014/main" id="{BC37D1C4-B9D5-CC2F-8EC3-23D2179C7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7438" y="5695461"/>
              <a:ext cx="1066522" cy="233536"/>
            </a:xfrm>
            <a:prstGeom prst="roundRect">
              <a:avLst>
                <a:gd name="adj" fmla="val 16667"/>
              </a:avLst>
            </a:prstGeom>
            <a:pattFill prst="pct50">
              <a:fgClr>
                <a:schemeClr val="accent1"/>
              </a:fgClr>
              <a:bgClr>
                <a:srgbClr val="00B0F0"/>
              </a:bgClr>
            </a:pattFill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rPr>
                <a:t>작업실적현황</a:t>
              </a:r>
              <a:endPara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87" name="AutoShape 6">
              <a:hlinkClick r:id="" action="ppaction://noaction"/>
              <a:extLst>
                <a:ext uri="{FF2B5EF4-FFF2-40B4-BE49-F238E27FC236}">
                  <a16:creationId xmlns:a16="http://schemas.microsoft.com/office/drawing/2014/main" id="{037CC5A9-2B2E-5C9A-DBA6-C6C3895E1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9678" y="5695461"/>
              <a:ext cx="1066522" cy="233536"/>
            </a:xfrm>
            <a:prstGeom prst="roundRect">
              <a:avLst>
                <a:gd name="adj" fmla="val 16667"/>
              </a:avLst>
            </a:prstGeom>
            <a:pattFill prst="pct50">
              <a:fgClr>
                <a:schemeClr val="accent1"/>
              </a:fgClr>
              <a:bgClr>
                <a:srgbClr val="00B0F0"/>
              </a:bgClr>
            </a:pattFill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rPr>
                <a:t>재공품관리현황</a:t>
              </a:r>
              <a:endPara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88" name="AutoShape 6">
              <a:hlinkClick r:id="" action="ppaction://noaction"/>
              <a:extLst>
                <a:ext uri="{FF2B5EF4-FFF2-40B4-BE49-F238E27FC236}">
                  <a16:creationId xmlns:a16="http://schemas.microsoft.com/office/drawing/2014/main" id="{F4CA7BA4-BAD7-C8A6-E782-6E3F314A2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1918" y="5695461"/>
              <a:ext cx="1066522" cy="233536"/>
            </a:xfrm>
            <a:prstGeom prst="roundRect">
              <a:avLst>
                <a:gd name="adj" fmla="val 16667"/>
              </a:avLst>
            </a:prstGeom>
            <a:pattFill prst="pct50">
              <a:fgClr>
                <a:schemeClr val="accent1"/>
              </a:fgClr>
              <a:bgClr>
                <a:srgbClr val="00B0F0"/>
              </a:bgClr>
            </a:pattFill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rPr>
                <a:t>설비</a:t>
              </a:r>
              <a:r>
                <a:rPr lang="en-US" altLang="ko-KR" sz="10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rPr>
                <a:t>/</a:t>
              </a:r>
              <a:r>
                <a:rPr lang="ko-KR" altLang="en-US" sz="10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rPr>
                <a:t>금형현황</a:t>
              </a:r>
              <a:endPara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89" name="AutoShape 6">
              <a:hlinkClick r:id="" action="ppaction://noaction"/>
              <a:extLst>
                <a:ext uri="{FF2B5EF4-FFF2-40B4-BE49-F238E27FC236}">
                  <a16:creationId xmlns:a16="http://schemas.microsoft.com/office/drawing/2014/main" id="{8B40C8E6-5E17-73E4-566D-62721F37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4158" y="5685467"/>
              <a:ext cx="1066522" cy="233536"/>
            </a:xfrm>
            <a:prstGeom prst="roundRect">
              <a:avLst>
                <a:gd name="adj" fmla="val 16667"/>
              </a:avLst>
            </a:prstGeom>
            <a:pattFill prst="pct50">
              <a:fgClr>
                <a:schemeClr val="accent1"/>
              </a:fgClr>
              <a:bgClr>
                <a:srgbClr val="00B0F0"/>
              </a:bgClr>
            </a:pattFill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rPr>
                <a:t>작업자현황</a:t>
              </a:r>
              <a:endPara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77C907A9-291E-CDC8-289A-46F0599F52F3}"/>
                </a:ext>
              </a:extLst>
            </p:cNvPr>
            <p:cNvSpPr/>
            <p:nvPr/>
          </p:nvSpPr>
          <p:spPr bwMode="auto">
            <a:xfrm>
              <a:off x="5031372" y="5388869"/>
              <a:ext cx="4690779" cy="689783"/>
            </a:xfrm>
            <a:prstGeom prst="roundRect">
              <a:avLst>
                <a:gd name="adj" fmla="val 3025"/>
              </a:avLst>
            </a:prstGeom>
            <a:noFill/>
            <a:ln w="12700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ysDash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latinLnBrk="0"/>
              <a:endParaRPr lang="ko-KR" altLang="en-US" sz="14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91" name="AutoShape 6">
              <a:hlinkClick r:id="" action="ppaction://noaction"/>
              <a:extLst>
                <a:ext uri="{FF2B5EF4-FFF2-40B4-BE49-F238E27FC236}">
                  <a16:creationId xmlns:a16="http://schemas.microsoft.com/office/drawing/2014/main" id="{3CAD6007-EEE8-F0A2-1E80-B7A0BFDA5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8495" y="5419725"/>
              <a:ext cx="902724" cy="233536"/>
            </a:xfrm>
            <a:prstGeom prst="roundRect">
              <a:avLst>
                <a:gd name="adj" fmla="val 16667"/>
              </a:avLst>
            </a:prstGeom>
            <a:noFill/>
            <a:ln>
              <a:noFill/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rPr>
                <a:t>*</a:t>
              </a:r>
              <a:r>
                <a:rPr lang="ko-KR" altLang="en-US" sz="1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rPr>
                <a:t>작업관련현황</a:t>
              </a: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</p:grp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62D3D150-E958-BC31-6EF3-5566BFC56B2F}"/>
              </a:ext>
            </a:extLst>
          </p:cNvPr>
          <p:cNvCxnSpPr>
            <a:cxnSpLocks/>
            <a:stCxn id="36" idx="3"/>
            <a:endCxn id="90" idx="1"/>
          </p:cNvCxnSpPr>
          <p:nvPr/>
        </p:nvCxnSpPr>
        <p:spPr>
          <a:xfrm>
            <a:off x="4366718" y="4039634"/>
            <a:ext cx="324396" cy="149274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3ADA0AF9-8B0C-7056-4B9B-68691AFC2AC3}"/>
              </a:ext>
            </a:extLst>
          </p:cNvPr>
          <p:cNvCxnSpPr>
            <a:cxnSpLocks/>
            <a:stCxn id="81" idx="3"/>
          </p:cNvCxnSpPr>
          <p:nvPr/>
        </p:nvCxnSpPr>
        <p:spPr>
          <a:xfrm flipH="1">
            <a:off x="4276492" y="4333181"/>
            <a:ext cx="4592723" cy="694659"/>
          </a:xfrm>
          <a:prstGeom prst="bentConnector3">
            <a:avLst>
              <a:gd name="adj1" fmla="val -49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100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개발 내역요약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(MES)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806515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2-4. 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시스템구성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BA36E5DF-9C49-1A96-977D-C0DC8CD63D01}"/>
              </a:ext>
            </a:extLst>
          </p:cNvPr>
          <p:cNvSpPr/>
          <p:nvPr/>
        </p:nvSpPr>
        <p:spPr>
          <a:xfrm rot="7361476">
            <a:off x="8160217" y="4988422"/>
            <a:ext cx="668797" cy="348011"/>
          </a:xfrm>
          <a:prstGeom prst="trapezoid">
            <a:avLst>
              <a:gd name="adj" fmla="val 6474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 Box 86">
            <a:extLst>
              <a:ext uri="{FF2B5EF4-FFF2-40B4-BE49-F238E27FC236}">
                <a16:creationId xmlns:a16="http://schemas.microsoft.com/office/drawing/2014/main" id="{631FDAE7-2460-6A29-1C72-55478933B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5073" y="4002053"/>
            <a:ext cx="807913" cy="3231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105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작업자단말기</a:t>
            </a:r>
            <a:endParaRPr lang="en-US" altLang="ko-KR" sz="105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105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POP</a:t>
            </a:r>
            <a:endParaRPr lang="en-US" altLang="ko-KR" sz="105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27934FB-0022-C5E4-A75D-3511183B2D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2341" y="2664052"/>
            <a:ext cx="522944" cy="47100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D5C28A0-66BE-B53E-EF94-6627B5590B0A}"/>
              </a:ext>
            </a:extLst>
          </p:cNvPr>
          <p:cNvSpPr/>
          <p:nvPr/>
        </p:nvSpPr>
        <p:spPr>
          <a:xfrm>
            <a:off x="183526" y="2624252"/>
            <a:ext cx="9501981" cy="3623552"/>
          </a:xfrm>
          <a:prstGeom prst="rect">
            <a:avLst/>
          </a:prstGeom>
          <a:noFill/>
          <a:ln w="3492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BA89BD4-E07A-C990-76D6-54E560E466C3}"/>
              </a:ext>
            </a:extLst>
          </p:cNvPr>
          <p:cNvGrpSpPr/>
          <p:nvPr/>
        </p:nvGrpSpPr>
        <p:grpSpPr>
          <a:xfrm>
            <a:off x="4048814" y="4002053"/>
            <a:ext cx="2057406" cy="1795207"/>
            <a:chOff x="292800" y="4052677"/>
            <a:chExt cx="1806784" cy="166574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84F3624-23F5-1FA0-B92E-598B40243A7B}"/>
                </a:ext>
              </a:extLst>
            </p:cNvPr>
            <p:cNvGrpSpPr/>
            <p:nvPr/>
          </p:nvGrpSpPr>
          <p:grpSpPr>
            <a:xfrm>
              <a:off x="292800" y="4052677"/>
              <a:ext cx="1806784" cy="1665747"/>
              <a:chOff x="6577001" y="1670331"/>
              <a:chExt cx="1857880" cy="1665747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329990A6-BEC7-A5CD-3931-E60B42E7AD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77001" y="2028402"/>
                <a:ext cx="1857880" cy="1307676"/>
              </a:xfrm>
              <a:prstGeom prst="rect">
                <a:avLst/>
              </a:prstGeom>
            </p:spPr>
          </p:pic>
          <p:sp>
            <p:nvSpPr>
              <p:cNvPr id="10" name="Text Box 86">
                <a:extLst>
                  <a:ext uri="{FF2B5EF4-FFF2-40B4-BE49-F238E27FC236}">
                    <a16:creationId xmlns:a16="http://schemas.microsoft.com/office/drawing/2014/main" id="{2B40F845-E726-8B16-3551-BAA7FEA798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48253" y="1670331"/>
                <a:ext cx="715379" cy="32316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ko-KR" altLang="en-US" sz="1050">
                    <a:solidFill>
                      <a:srgbClr val="00000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모니터링</a:t>
                </a:r>
                <a:endParaRPr lang="en-US" altLang="ko-KR" sz="1050">
                  <a:solidFill>
                    <a:srgbClr val="00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algn="ctr"/>
                <a:r>
                  <a:rPr lang="en-US" altLang="ko-KR" sz="1050">
                    <a:solidFill>
                      <a:srgbClr val="00000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Smart</a:t>
                </a:r>
                <a:r>
                  <a:rPr lang="ko-KR" altLang="en-US" sz="1050">
                    <a:solidFill>
                      <a:srgbClr val="00000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 </a:t>
                </a:r>
                <a:r>
                  <a:rPr lang="en-US" altLang="ko-KR" sz="1050">
                    <a:solidFill>
                      <a:srgbClr val="000000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View</a:t>
                </a:r>
                <a:endParaRPr lang="en-US" altLang="ko-KR" sz="1050" dirty="0">
                  <a:solidFill>
                    <a:srgbClr val="00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E90FF22-38C4-001E-3A9E-DDFA76C7E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6010" y="4423721"/>
              <a:ext cx="1504598" cy="902845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4D4A88C-6899-66BC-D328-5E0C034C88C8}"/>
              </a:ext>
            </a:extLst>
          </p:cNvPr>
          <p:cNvGrpSpPr/>
          <p:nvPr/>
        </p:nvGrpSpPr>
        <p:grpSpPr>
          <a:xfrm>
            <a:off x="1300154" y="2732304"/>
            <a:ext cx="921793" cy="1128744"/>
            <a:chOff x="2432720" y="2485792"/>
            <a:chExt cx="921793" cy="1128744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8E52033-D94E-9C69-23D1-82128062A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32720" y="2485792"/>
              <a:ext cx="589346" cy="763982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D29A6DA-35CB-E4A0-CE92-4E0F23766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6736" y="2757680"/>
              <a:ext cx="732199" cy="71755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399289-878B-8EBF-9181-DB0C9855141A}"/>
                </a:ext>
              </a:extLst>
            </p:cNvPr>
            <p:cNvSpPr txBox="1"/>
            <p:nvPr/>
          </p:nvSpPr>
          <p:spPr>
            <a:xfrm>
              <a:off x="2610400" y="3352926"/>
              <a:ext cx="74411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MES</a:t>
              </a:r>
              <a:r>
                <a:rPr lang="ko-KR" altLang="en-US" sz="105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서버</a:t>
              </a:r>
              <a:endParaRPr lang="en-US" altLang="ko-KR" sz="105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7D61464-CFBF-8F36-EFA0-544CA8D7BD0A}"/>
              </a:ext>
            </a:extLst>
          </p:cNvPr>
          <p:cNvGrpSpPr/>
          <p:nvPr/>
        </p:nvGrpSpPr>
        <p:grpSpPr>
          <a:xfrm>
            <a:off x="830736" y="4436028"/>
            <a:ext cx="2388201" cy="1333766"/>
            <a:chOff x="389484" y="4100148"/>
            <a:chExt cx="2388201" cy="133376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9ADF428-1E62-76D5-402F-17B08DD59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9484" y="4100148"/>
              <a:ext cx="2034109" cy="1101809"/>
            </a:xfrm>
            <a:prstGeom prst="rect">
              <a:avLst/>
            </a:prstGeom>
          </p:spPr>
        </p:pic>
        <p:sp>
          <p:nvSpPr>
            <p:cNvPr id="30" name="모서리가 둥근 직사각형 215">
              <a:extLst>
                <a:ext uri="{FF2B5EF4-FFF2-40B4-BE49-F238E27FC236}">
                  <a16:creationId xmlns:a16="http://schemas.microsoft.com/office/drawing/2014/main" id="{E1FF2E96-5B0D-A81F-D887-ACD0A57D71B2}"/>
                </a:ext>
              </a:extLst>
            </p:cNvPr>
            <p:cNvSpPr/>
            <p:nvPr/>
          </p:nvSpPr>
          <p:spPr>
            <a:xfrm>
              <a:off x="1513161" y="5060571"/>
              <a:ext cx="1264524" cy="373343"/>
            </a:xfrm>
            <a:prstGeom prst="roundRect">
              <a:avLst>
                <a:gd name="adj" fmla="val 10082"/>
              </a:avLst>
            </a:prstGeom>
            <a:pattFill prst="pct50">
              <a:fgClr>
                <a:srgbClr val="0070C0"/>
              </a:fgClr>
              <a:bgClr>
                <a:srgbClr val="00B0F0"/>
              </a:bgClr>
            </a:pattFill>
            <a:ln w="6350">
              <a:solidFill>
                <a:srgbClr val="386FB1"/>
              </a:solidFill>
            </a:ln>
            <a:effectLst>
              <a:outerShdw blurRad="635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MES</a:t>
              </a:r>
              <a:r>
                <a:rPr lang="ko-KR" altLang="en-US" sz="9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관리시스템</a:t>
              </a:r>
              <a:endPara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31" name="꺾인 연결선 4">
            <a:extLst>
              <a:ext uri="{FF2B5EF4-FFF2-40B4-BE49-F238E27FC236}">
                <a16:creationId xmlns:a16="http://schemas.microsoft.com/office/drawing/2014/main" id="{8758649A-78E8-CBC4-B0DD-9A3987ED4936}"/>
              </a:ext>
            </a:extLst>
          </p:cNvPr>
          <p:cNvCxnSpPr>
            <a:cxnSpLocks/>
            <a:stCxn id="29" idx="2"/>
            <a:endCxn id="7" idx="0"/>
          </p:cNvCxnSpPr>
          <p:nvPr/>
        </p:nvCxnSpPr>
        <p:spPr>
          <a:xfrm rot="5400000">
            <a:off x="1561351" y="4147488"/>
            <a:ext cx="574980" cy="210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173">
            <a:extLst>
              <a:ext uri="{FF2B5EF4-FFF2-40B4-BE49-F238E27FC236}">
                <a16:creationId xmlns:a16="http://schemas.microsoft.com/office/drawing/2014/main" id="{C58F5A48-4369-D7C7-CA33-777D89672643}"/>
              </a:ext>
            </a:extLst>
          </p:cNvPr>
          <p:cNvCxnSpPr>
            <a:cxnSpLocks/>
            <a:stCxn id="28" idx="3"/>
            <a:endCxn id="13" idx="0"/>
          </p:cNvCxnSpPr>
          <p:nvPr/>
        </p:nvCxnSpPr>
        <p:spPr>
          <a:xfrm>
            <a:off x="2176369" y="3362970"/>
            <a:ext cx="5532661" cy="639083"/>
          </a:xfrm>
          <a:prstGeom prst="bentConnector2">
            <a:avLst/>
          </a:prstGeom>
          <a:ln w="1905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9BFAAA27-8F2E-AB93-00E9-909DB53CC3D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7790" y="1290863"/>
            <a:ext cx="873172" cy="52548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87210A2-E0A2-169A-7B98-F1E81A56CFE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23" y="1322793"/>
            <a:ext cx="572729" cy="478197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53B9099-84CF-51CC-8C80-DEFB13AD5315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1644376" y="1816352"/>
            <a:ext cx="0" cy="814454"/>
          </a:xfrm>
          <a:prstGeom prst="straightConnector1">
            <a:avLst/>
          </a:prstGeom>
          <a:ln w="730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A34CF75-8943-C5DD-042E-1827A8788224}"/>
              </a:ext>
            </a:extLst>
          </p:cNvPr>
          <p:cNvGrpSpPr/>
          <p:nvPr/>
        </p:nvGrpSpPr>
        <p:grpSpPr>
          <a:xfrm>
            <a:off x="2006021" y="1875998"/>
            <a:ext cx="2691549" cy="1148460"/>
            <a:chOff x="1993790" y="1634010"/>
            <a:chExt cx="3304644" cy="1267429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DE022815-BB0D-59A7-6C8C-4AB18B9FA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9730" y="1634010"/>
              <a:ext cx="2288704" cy="1267429"/>
            </a:xfrm>
            <a:prstGeom prst="rect">
              <a:avLst/>
            </a:prstGeom>
          </p:spPr>
        </p:pic>
        <p:sp>
          <p:nvSpPr>
            <p:cNvPr id="38" name="모서리가 둥근 직사각형 215">
              <a:extLst>
                <a:ext uri="{FF2B5EF4-FFF2-40B4-BE49-F238E27FC236}">
                  <a16:creationId xmlns:a16="http://schemas.microsoft.com/office/drawing/2014/main" id="{957F8C68-5758-071F-D946-EE18CA29CCE0}"/>
                </a:ext>
              </a:extLst>
            </p:cNvPr>
            <p:cNvSpPr/>
            <p:nvPr/>
          </p:nvSpPr>
          <p:spPr>
            <a:xfrm>
              <a:off x="1993790" y="1801573"/>
              <a:ext cx="1753260" cy="257593"/>
            </a:xfrm>
            <a:prstGeom prst="roundRect">
              <a:avLst>
                <a:gd name="adj" fmla="val 10082"/>
              </a:avLst>
            </a:prstGeom>
            <a:pattFill prst="pct50">
              <a:fgClr>
                <a:srgbClr val="0070C0"/>
              </a:fgClr>
              <a:bgClr>
                <a:srgbClr val="00B0F0"/>
              </a:bgClr>
            </a:pattFill>
            <a:ln w="6350">
              <a:solidFill>
                <a:srgbClr val="386FB1"/>
              </a:solidFill>
            </a:ln>
            <a:effectLst>
              <a:outerShdw blurRad="635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인터페이스프로그램 </a:t>
              </a:r>
              <a:r>
                <a:rPr lang="en-US" altLang="ko-KR" sz="9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(NIFI)</a:t>
              </a:r>
              <a:endPara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54" name="꺾인 연결선 173">
            <a:extLst>
              <a:ext uri="{FF2B5EF4-FFF2-40B4-BE49-F238E27FC236}">
                <a16:creationId xmlns:a16="http://schemas.microsoft.com/office/drawing/2014/main" id="{A67B714E-E59E-2715-0234-3238E2B927B6}"/>
              </a:ext>
            </a:extLst>
          </p:cNvPr>
          <p:cNvCxnSpPr>
            <a:cxnSpLocks/>
            <a:stCxn id="28" idx="3"/>
            <a:endCxn id="10" idx="0"/>
          </p:cNvCxnSpPr>
          <p:nvPr/>
        </p:nvCxnSpPr>
        <p:spPr>
          <a:xfrm>
            <a:off x="2176369" y="3362970"/>
            <a:ext cx="2901150" cy="639083"/>
          </a:xfrm>
          <a:prstGeom prst="bentConnector2">
            <a:avLst/>
          </a:prstGeom>
          <a:ln w="1905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Box 3">
            <a:extLst>
              <a:ext uri="{FF2B5EF4-FFF2-40B4-BE49-F238E27FC236}">
                <a16:creationId xmlns:a16="http://schemas.microsoft.com/office/drawing/2014/main" id="{D9DBCD29-6774-0D76-F9C9-95BCDA0F7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7522" y="1706199"/>
            <a:ext cx="233304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228600" indent="-228600" eaLnBrk="1" fontAlgn="base" latinLnBrk="0" hangingPunct="1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ko-KR" sz="1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UNIMES</a:t>
            </a:r>
            <a:r>
              <a: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시스템</a:t>
            </a:r>
            <a:endParaRPr lang="en-US" altLang="ko-KR" sz="1200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fontAlgn="base" latinLnBrk="0" hangingPunct="1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작업자단말기 시스템</a:t>
            </a:r>
            <a:endParaRPr lang="en-US" altLang="ko-KR" sz="1200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fontAlgn="base" latinLnBrk="0" hangingPunct="1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모니터일 시스템</a:t>
            </a:r>
            <a:endParaRPr lang="en-US" altLang="ko-KR" sz="1200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fontAlgn="base" latinLnBrk="0" hangingPunct="1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 시스템</a:t>
            </a:r>
            <a:endParaRPr lang="en-US" altLang="ko-KR" sz="1200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A8929CA-02D0-2014-CDD7-E1C7419E42DB}"/>
              </a:ext>
            </a:extLst>
          </p:cNvPr>
          <p:cNvGrpSpPr/>
          <p:nvPr/>
        </p:nvGrpSpPr>
        <p:grpSpPr>
          <a:xfrm>
            <a:off x="8811732" y="5353389"/>
            <a:ext cx="654109" cy="698096"/>
            <a:chOff x="8874072" y="5327709"/>
            <a:chExt cx="279655" cy="249774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06FC4C82-45B1-44DA-8E1F-F60B3D6462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47"/>
            <a:stretch>
              <a:fillRect/>
            </a:stretch>
          </p:blipFill>
          <p:spPr bwMode="auto">
            <a:xfrm>
              <a:off x="8874072" y="5327709"/>
              <a:ext cx="203315" cy="1374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37" descr="pd4-m">
              <a:extLst>
                <a:ext uri="{FF2B5EF4-FFF2-40B4-BE49-F238E27FC236}">
                  <a16:creationId xmlns:a16="http://schemas.microsoft.com/office/drawing/2014/main" id="{0E21392F-AB88-43B9-9326-1958B4BCF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4078" y="5444059"/>
              <a:ext cx="203315" cy="133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Picture 3">
              <a:extLst>
                <a:ext uri="{FF2B5EF4-FFF2-40B4-BE49-F238E27FC236}">
                  <a16:creationId xmlns:a16="http://schemas.microsoft.com/office/drawing/2014/main" id="{69E300D2-55EA-431E-9A49-EC233C562191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054448" y="5395176"/>
              <a:ext cx="99279" cy="1261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AE9D56E4-239E-7F1A-162C-9016C6CF8D3F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098" y="4325218"/>
            <a:ext cx="2118970" cy="127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77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구성도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(3/3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MES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335F695-5864-4408-9668-20767A9DA660}"/>
              </a:ext>
            </a:extLst>
          </p:cNvPr>
          <p:cNvSpPr/>
          <p:nvPr/>
        </p:nvSpPr>
        <p:spPr bwMode="auto">
          <a:xfrm>
            <a:off x="195719" y="1628800"/>
            <a:ext cx="9411229" cy="4603369"/>
          </a:xfrm>
          <a:prstGeom prst="rect">
            <a:avLst/>
          </a:prstGeom>
          <a:solidFill>
            <a:schemeClr val="bg1"/>
          </a:solidFill>
          <a:ln w="9525" cmpd="sng">
            <a:gradFill>
              <a:gsLst>
                <a:gs pos="0">
                  <a:srgbClr val="2C479C"/>
                </a:gs>
                <a:gs pos="50000">
                  <a:srgbClr val="9DB6ED"/>
                </a:gs>
                <a:gs pos="100000">
                  <a:srgbClr val="24397E"/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t"/>
          <a:lstStyle/>
          <a:p>
            <a:pPr algn="ctr" eaLnBrk="0" latinLnBrk="0" hangingPunct="0"/>
            <a:endParaRPr lang="ko-KR" altLang="en-US" sz="500" kern="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5" name="오각형 136">
            <a:extLst>
              <a:ext uri="{FF2B5EF4-FFF2-40B4-BE49-F238E27FC236}">
                <a16:creationId xmlns:a16="http://schemas.microsoft.com/office/drawing/2014/main" id="{E43847C9-B979-4B61-A5FD-E3DC9233DD2B}"/>
              </a:ext>
            </a:extLst>
          </p:cNvPr>
          <p:cNvSpPr/>
          <p:nvPr/>
        </p:nvSpPr>
        <p:spPr bwMode="auto">
          <a:xfrm>
            <a:off x="199678" y="1090763"/>
            <a:ext cx="9411229" cy="466029"/>
          </a:xfrm>
          <a:prstGeom prst="homePlate">
            <a:avLst>
              <a:gd name="adj" fmla="val 0"/>
            </a:avLst>
          </a:prstGeom>
          <a:solidFill>
            <a:srgbClr val="2D5AB5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algn="ctr" latinLnBrk="0"/>
            <a:r>
              <a:rPr lang="en-US" altLang="ko-KR" sz="1400" b="1" kern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UNIMES </a:t>
            </a:r>
            <a:r>
              <a:rPr lang="ko-KR" altLang="en-US" sz="14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구축</a:t>
            </a: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17EE11DF-C5CE-468B-8463-ED10040E51FD}"/>
              </a:ext>
            </a:extLst>
          </p:cNvPr>
          <p:cNvGrpSpPr/>
          <p:nvPr/>
        </p:nvGrpSpPr>
        <p:grpSpPr>
          <a:xfrm>
            <a:off x="7746036" y="4768277"/>
            <a:ext cx="1728583" cy="1255939"/>
            <a:chOff x="7738416" y="4768277"/>
            <a:chExt cx="1728583" cy="1255939"/>
          </a:xfrm>
        </p:grpSpPr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E3F5EA7B-6712-4130-8DC6-F63444C7E8BC}"/>
                </a:ext>
              </a:extLst>
            </p:cNvPr>
            <p:cNvSpPr/>
            <p:nvPr/>
          </p:nvSpPr>
          <p:spPr>
            <a:xfrm>
              <a:off x="7738416" y="4768277"/>
              <a:ext cx="1728583" cy="125593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36000" tIns="36000" rIns="0" bIns="0" rtlCol="0" anchor="t"/>
            <a:lstStyle/>
            <a:p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ea typeface="맑은 고딕" panose="020B0503020000020004" pitchFamily="50" charset="-127"/>
                </a:rPr>
                <a:t>제품창고관리</a:t>
              </a: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630F892E-D493-43F5-8CB2-FEC4193D7EED}"/>
                </a:ext>
              </a:extLst>
            </p:cNvPr>
            <p:cNvSpPr/>
            <p:nvPr/>
          </p:nvSpPr>
          <p:spPr>
            <a:xfrm>
              <a:off x="7784946" y="4998793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ea typeface="맑은 고딕" panose="020B0503020000020004" pitchFamily="50" charset="-127"/>
                </a:rPr>
                <a:t>제품 입고</a:t>
              </a: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CEB6F4EB-2E56-4B26-B4C6-73501EFC9E41}"/>
                </a:ext>
              </a:extLst>
            </p:cNvPr>
            <p:cNvSpPr/>
            <p:nvPr/>
          </p:nvSpPr>
          <p:spPr>
            <a:xfrm>
              <a:off x="7784946" y="5241390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ea typeface="맑은 고딕" panose="020B0503020000020004" pitchFamily="50" charset="-127"/>
                </a:rPr>
                <a:t>제품 재고</a:t>
              </a: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0F27A40-6788-44F5-89E3-1CA8E37DC982}"/>
                </a:ext>
              </a:extLst>
            </p:cNvPr>
            <p:cNvSpPr/>
            <p:nvPr/>
          </p:nvSpPr>
          <p:spPr>
            <a:xfrm>
              <a:off x="7784946" y="5843081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ea typeface="맑은 고딕" panose="020B0503020000020004" pitchFamily="50" charset="-127"/>
                </a:rPr>
                <a:t>제품 출고</a:t>
              </a: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45AF6A3E-DC5B-47C8-AAF2-5560437B9891}"/>
                </a:ext>
              </a:extLst>
            </p:cNvPr>
            <p:cNvSpPr/>
            <p:nvPr/>
          </p:nvSpPr>
          <p:spPr>
            <a:xfrm>
              <a:off x="8881934" y="5438267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ea typeface="맑은 고딕" panose="020B0503020000020004" pitchFamily="50" charset="-127"/>
                </a:rPr>
                <a:t>재고 이동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D722FB70-FBCC-49CD-B1E0-8378FB2355F1}"/>
                </a:ext>
              </a:extLst>
            </p:cNvPr>
            <p:cNvSpPr/>
            <p:nvPr/>
          </p:nvSpPr>
          <p:spPr>
            <a:xfrm>
              <a:off x="8881934" y="5658004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ea typeface="맑은 고딕" panose="020B0503020000020004" pitchFamily="50" charset="-127"/>
                </a:rPr>
                <a:t>재고 실사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750CFCBD-B5A6-46C1-AC8A-34089ED6B237}"/>
                </a:ext>
              </a:extLst>
            </p:cNvPr>
            <p:cNvCxnSpPr>
              <a:cxnSpLocks/>
              <a:stCxn id="170" idx="2"/>
              <a:endCxn id="183" idx="0"/>
            </p:cNvCxnSpPr>
            <p:nvPr/>
          </p:nvCxnSpPr>
          <p:spPr>
            <a:xfrm>
              <a:off x="8044234" y="5145268"/>
              <a:ext cx="0" cy="9612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7" name="직선 화살표 연결선 291">
              <a:extLst>
                <a:ext uri="{FF2B5EF4-FFF2-40B4-BE49-F238E27FC236}">
                  <a16:creationId xmlns:a16="http://schemas.microsoft.com/office/drawing/2014/main" id="{4DD30597-DE9A-4BF9-BD89-017C9DBB0F11}"/>
                </a:ext>
              </a:extLst>
            </p:cNvPr>
            <p:cNvCxnSpPr>
              <a:cxnSpLocks/>
              <a:stCxn id="183" idx="2"/>
              <a:endCxn id="194" idx="1"/>
            </p:cNvCxnSpPr>
            <p:nvPr/>
          </p:nvCxnSpPr>
          <p:spPr>
            <a:xfrm rot="16200000" flipH="1">
              <a:off x="8401264" y="5030835"/>
              <a:ext cx="123640" cy="837700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9" name="직선 화살표 연결선 291">
              <a:extLst>
                <a:ext uri="{FF2B5EF4-FFF2-40B4-BE49-F238E27FC236}">
                  <a16:creationId xmlns:a16="http://schemas.microsoft.com/office/drawing/2014/main" id="{C0C1D752-D970-4EB6-810F-515BED73E34E}"/>
                </a:ext>
              </a:extLst>
            </p:cNvPr>
            <p:cNvCxnSpPr>
              <a:cxnSpLocks/>
              <a:stCxn id="183" idx="2"/>
              <a:endCxn id="195" idx="1"/>
            </p:cNvCxnSpPr>
            <p:nvPr/>
          </p:nvCxnSpPr>
          <p:spPr>
            <a:xfrm rot="16200000" flipH="1">
              <a:off x="8291396" y="5140703"/>
              <a:ext cx="343377" cy="837700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2D0FB14E-E1B2-486A-A74C-1B586E4482D2}"/>
              </a:ext>
            </a:extLst>
          </p:cNvPr>
          <p:cNvGrpSpPr/>
          <p:nvPr/>
        </p:nvGrpSpPr>
        <p:grpSpPr>
          <a:xfrm>
            <a:off x="1808433" y="3533558"/>
            <a:ext cx="1722356" cy="1726418"/>
            <a:chOff x="1808433" y="3533558"/>
            <a:chExt cx="1722356" cy="1726418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B08E336-57B5-4FF9-BA3B-320E0A26D471}"/>
                </a:ext>
              </a:extLst>
            </p:cNvPr>
            <p:cNvSpPr/>
            <p:nvPr/>
          </p:nvSpPr>
          <p:spPr>
            <a:xfrm>
              <a:off x="1808433" y="3533558"/>
              <a:ext cx="1722356" cy="1726418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0" bIns="0" rtlCol="0" anchor="t"/>
            <a:lstStyle/>
            <a:p>
              <a:r>
                <a:rPr lang="ko-KR" altLang="en-US" sz="11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생산계획</a:t>
              </a: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153693-ACE0-4D21-B8F4-E10E276692DB}"/>
                </a:ext>
              </a:extLst>
            </p:cNvPr>
            <p:cNvSpPr/>
            <p:nvPr/>
          </p:nvSpPr>
          <p:spPr>
            <a:xfrm>
              <a:off x="1862077" y="4349451"/>
              <a:ext cx="624953" cy="1402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제조지시확정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1799864-9589-4B1E-88D3-AABA3F1EC4CA}"/>
                </a:ext>
              </a:extLst>
            </p:cNvPr>
            <p:cNvSpPr/>
            <p:nvPr/>
          </p:nvSpPr>
          <p:spPr>
            <a:xfrm>
              <a:off x="1854120" y="3872873"/>
              <a:ext cx="624953" cy="14025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제조지시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892936F6-4CD9-4EEF-B207-3BB71A084D46}"/>
                </a:ext>
              </a:extLst>
            </p:cNvPr>
            <p:cNvSpPr/>
            <p:nvPr/>
          </p:nvSpPr>
          <p:spPr>
            <a:xfrm>
              <a:off x="1862078" y="4826030"/>
              <a:ext cx="624950" cy="12454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작업 실적</a:t>
              </a:r>
            </a:p>
          </p:txBody>
        </p:sp>
        <p:cxnSp>
          <p:nvCxnSpPr>
            <p:cNvPr id="207" name="연결선: 꺾임 316">
              <a:extLst>
                <a:ext uri="{FF2B5EF4-FFF2-40B4-BE49-F238E27FC236}">
                  <a16:creationId xmlns:a16="http://schemas.microsoft.com/office/drawing/2014/main" id="{B8105F6D-C6B5-40F3-9D52-897E22DE88CE}"/>
                </a:ext>
              </a:extLst>
            </p:cNvPr>
            <p:cNvCxnSpPr>
              <a:cxnSpLocks/>
              <a:stCxn id="204" idx="2"/>
              <a:endCxn id="203" idx="0"/>
            </p:cNvCxnSpPr>
            <p:nvPr/>
          </p:nvCxnSpPr>
          <p:spPr>
            <a:xfrm>
              <a:off x="2166597" y="4013131"/>
              <a:ext cx="7957" cy="3363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74909828-5CEA-4242-98D4-9DA3D2630E08}"/>
              </a:ext>
            </a:extLst>
          </p:cNvPr>
          <p:cNvGrpSpPr/>
          <p:nvPr/>
        </p:nvGrpSpPr>
        <p:grpSpPr>
          <a:xfrm>
            <a:off x="5601235" y="1991538"/>
            <a:ext cx="1727235" cy="1318276"/>
            <a:chOff x="5759684" y="1991538"/>
            <a:chExt cx="1727235" cy="1318276"/>
          </a:xfrm>
        </p:grpSpPr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B394C012-6D25-4163-8173-3AD8C4A85F01}"/>
                </a:ext>
              </a:extLst>
            </p:cNvPr>
            <p:cNvSpPr/>
            <p:nvPr/>
          </p:nvSpPr>
          <p:spPr>
            <a:xfrm>
              <a:off x="5759684" y="1991538"/>
              <a:ext cx="1727235" cy="131827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0" bIns="0" rtlCol="0" anchor="t"/>
            <a:lstStyle/>
            <a:p>
              <a:r>
                <a:rPr lang="ko-KR" altLang="en-US" sz="11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작업실적</a:t>
              </a: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A9062852-0BC1-40E6-9458-1B08DD81CF9A}"/>
                </a:ext>
              </a:extLst>
            </p:cNvPr>
            <p:cNvSpPr/>
            <p:nvPr/>
          </p:nvSpPr>
          <p:spPr>
            <a:xfrm>
              <a:off x="5807616" y="2224558"/>
              <a:ext cx="732745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작업실적현황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CAE45C44-54E5-417D-B013-F6409FD9BAEB}"/>
                </a:ext>
              </a:extLst>
            </p:cNvPr>
            <p:cNvSpPr/>
            <p:nvPr/>
          </p:nvSpPr>
          <p:spPr>
            <a:xfrm>
              <a:off x="5807616" y="2658332"/>
              <a:ext cx="732745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비가동이력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277B71B-C89D-4B4A-8877-FE5FCAF2963B}"/>
                </a:ext>
              </a:extLst>
            </p:cNvPr>
            <p:cNvSpPr/>
            <p:nvPr/>
          </p:nvSpPr>
          <p:spPr>
            <a:xfrm>
              <a:off x="5807616" y="2875069"/>
              <a:ext cx="732745" cy="1479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불량발생이력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BF69BD3-C315-49FD-BCEA-46B1A0F7F560}"/>
                </a:ext>
              </a:extLst>
            </p:cNvPr>
            <p:cNvSpPr/>
            <p:nvPr/>
          </p:nvSpPr>
          <p:spPr>
            <a:xfrm>
              <a:off x="5807616" y="2439524"/>
              <a:ext cx="732745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작업지시대비실적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20F8937-7C17-4039-A847-6D3D23BBD219}"/>
                </a:ext>
              </a:extLst>
            </p:cNvPr>
            <p:cNvSpPr/>
            <p:nvPr/>
          </p:nvSpPr>
          <p:spPr>
            <a:xfrm>
              <a:off x="6680312" y="2435549"/>
              <a:ext cx="732745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작업자별 작업이력</a:t>
              </a:r>
              <a:endParaRPr lang="ko-KR" altLang="en-US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A9A4F064-1EB1-427D-8631-70AB0490AD56}"/>
                </a:ext>
              </a:extLst>
            </p:cNvPr>
            <p:cNvSpPr/>
            <p:nvPr/>
          </p:nvSpPr>
          <p:spPr>
            <a:xfrm>
              <a:off x="6680312" y="2658332"/>
              <a:ext cx="732745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비가동현황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DA77C148-F4FB-4BC5-8513-929EEEC0AC04}"/>
                </a:ext>
              </a:extLst>
            </p:cNvPr>
            <p:cNvSpPr/>
            <p:nvPr/>
          </p:nvSpPr>
          <p:spPr>
            <a:xfrm>
              <a:off x="6680312" y="2875069"/>
              <a:ext cx="732745" cy="14364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불량발생현황</a:t>
              </a:r>
              <a:endParaRPr lang="ko-KR" altLang="en-US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30F1C3E2-CE8E-4F42-99FC-A049EA16DB61}"/>
                </a:ext>
              </a:extLst>
            </p:cNvPr>
            <p:cNvSpPr/>
            <p:nvPr/>
          </p:nvSpPr>
          <p:spPr>
            <a:xfrm>
              <a:off x="6680312" y="2223071"/>
              <a:ext cx="732745" cy="1479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실시간생산현황</a:t>
              </a: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3B58F2C-909A-4CA2-9781-B2FEC30335E7}"/>
                </a:ext>
              </a:extLst>
            </p:cNvPr>
            <p:cNvSpPr/>
            <p:nvPr/>
          </p:nvSpPr>
          <p:spPr>
            <a:xfrm>
              <a:off x="5807616" y="3102904"/>
              <a:ext cx="732745" cy="1479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설비별 작업이력</a:t>
              </a: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790A6CAF-DD2C-4991-87FD-E9EE9F45F2CD}"/>
                </a:ext>
              </a:extLst>
            </p:cNvPr>
            <p:cNvSpPr/>
            <p:nvPr/>
          </p:nvSpPr>
          <p:spPr>
            <a:xfrm>
              <a:off x="6680312" y="3102904"/>
              <a:ext cx="732745" cy="14364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설비별 실적현황</a:t>
              </a:r>
              <a:endParaRPr lang="ko-KR" altLang="en-US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3621FC99-9FF8-4D05-B51C-E95456F8F54F}"/>
              </a:ext>
            </a:extLst>
          </p:cNvPr>
          <p:cNvGrpSpPr/>
          <p:nvPr/>
        </p:nvGrpSpPr>
        <p:grpSpPr>
          <a:xfrm>
            <a:off x="342062" y="1991538"/>
            <a:ext cx="1273396" cy="4049871"/>
            <a:chOff x="342062" y="1991538"/>
            <a:chExt cx="1273396" cy="4049871"/>
          </a:xfrm>
        </p:grpSpPr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DA4327D8-DF31-4901-BA72-49DFBE5B4823}"/>
                </a:ext>
              </a:extLst>
            </p:cNvPr>
            <p:cNvSpPr/>
            <p:nvPr/>
          </p:nvSpPr>
          <p:spPr>
            <a:xfrm>
              <a:off x="342062" y="1991538"/>
              <a:ext cx="1273396" cy="4049871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36000" tIns="36000" rIns="0" bIns="0" rtlCol="0" anchor="t"/>
            <a:lstStyle/>
            <a:p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ERP</a:t>
              </a:r>
              <a:endPara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CBEE1FA4-D029-4A51-AE48-0BBD3FD09943}"/>
                </a:ext>
              </a:extLst>
            </p:cNvPr>
            <p:cNvSpPr/>
            <p:nvPr/>
          </p:nvSpPr>
          <p:spPr>
            <a:xfrm>
              <a:off x="419406" y="2834117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MPS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C3B379CC-07CE-4F61-AD34-76EF32533A6A}"/>
                </a:ext>
              </a:extLst>
            </p:cNvPr>
            <p:cNvSpPr/>
            <p:nvPr/>
          </p:nvSpPr>
          <p:spPr>
            <a:xfrm>
              <a:off x="419406" y="3170206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MRP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EF92201B-6C0F-40EF-AB58-7BDED00D0D21}"/>
                </a:ext>
              </a:extLst>
            </p:cNvPr>
            <p:cNvSpPr/>
            <p:nvPr/>
          </p:nvSpPr>
          <p:spPr>
            <a:xfrm>
              <a:off x="419406" y="3842383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spc="-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제조오더생성</a:t>
              </a:r>
              <a:endParaRPr lang="ko-KR" altLang="en-US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2FCB5002-5C5A-4419-B01F-4A36DA976712}"/>
                </a:ext>
              </a:extLst>
            </p:cNvPr>
            <p:cNvSpPr/>
            <p:nvPr/>
          </p:nvSpPr>
          <p:spPr>
            <a:xfrm>
              <a:off x="419406" y="4178472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제조 지시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8667F4B-CA4D-4002-8D86-82443D720C93}"/>
                </a:ext>
              </a:extLst>
            </p:cNvPr>
            <p:cNvSpPr/>
            <p:nvPr/>
          </p:nvSpPr>
          <p:spPr>
            <a:xfrm>
              <a:off x="419406" y="4514561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제조 완료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D032D78A-197C-4A31-8365-40BB3B710EC2}"/>
                </a:ext>
              </a:extLst>
            </p:cNvPr>
            <p:cNvSpPr/>
            <p:nvPr/>
          </p:nvSpPr>
          <p:spPr>
            <a:xfrm>
              <a:off x="419406" y="4850649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제조 마감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76" name="직선 화살표 연결선 275">
              <a:extLst>
                <a:ext uri="{FF2B5EF4-FFF2-40B4-BE49-F238E27FC236}">
                  <a16:creationId xmlns:a16="http://schemas.microsoft.com/office/drawing/2014/main" id="{EA22D785-FCEE-48EB-B1B4-A2C137E5104A}"/>
                </a:ext>
              </a:extLst>
            </p:cNvPr>
            <p:cNvCxnSpPr>
              <a:stCxn id="269" idx="2"/>
              <a:endCxn id="270" idx="0"/>
            </p:cNvCxnSpPr>
            <p:nvPr/>
          </p:nvCxnSpPr>
          <p:spPr>
            <a:xfrm>
              <a:off x="678693" y="4324947"/>
              <a:ext cx="0" cy="1896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8" name="직선 화살표 연결선 277">
              <a:extLst>
                <a:ext uri="{FF2B5EF4-FFF2-40B4-BE49-F238E27FC236}">
                  <a16:creationId xmlns:a16="http://schemas.microsoft.com/office/drawing/2014/main" id="{65DB5C87-78C5-4566-9D3E-2EAA25C970EB}"/>
                </a:ext>
              </a:extLst>
            </p:cNvPr>
            <p:cNvCxnSpPr>
              <a:cxnSpLocks/>
              <a:stCxn id="270" idx="2"/>
              <a:endCxn id="273" idx="0"/>
            </p:cNvCxnSpPr>
            <p:nvPr/>
          </p:nvCxnSpPr>
          <p:spPr>
            <a:xfrm>
              <a:off x="678693" y="4661036"/>
              <a:ext cx="0" cy="1896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9" name="직선 화살표 연결선 278">
              <a:extLst>
                <a:ext uri="{FF2B5EF4-FFF2-40B4-BE49-F238E27FC236}">
                  <a16:creationId xmlns:a16="http://schemas.microsoft.com/office/drawing/2014/main" id="{44600C7C-1FA4-496E-9374-BFBF9A960625}"/>
                </a:ext>
              </a:extLst>
            </p:cNvPr>
            <p:cNvCxnSpPr>
              <a:cxnSpLocks/>
              <a:stCxn id="268" idx="2"/>
              <a:endCxn id="269" idx="0"/>
            </p:cNvCxnSpPr>
            <p:nvPr/>
          </p:nvCxnSpPr>
          <p:spPr>
            <a:xfrm>
              <a:off x="678693" y="3988858"/>
              <a:ext cx="0" cy="1896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0" name="직선 화살표 연결선 279">
              <a:extLst>
                <a:ext uri="{FF2B5EF4-FFF2-40B4-BE49-F238E27FC236}">
                  <a16:creationId xmlns:a16="http://schemas.microsoft.com/office/drawing/2014/main" id="{5CFCA1BD-A0F9-41E8-BC1F-9E24BB84E723}"/>
                </a:ext>
              </a:extLst>
            </p:cNvPr>
            <p:cNvCxnSpPr>
              <a:cxnSpLocks/>
              <a:stCxn id="267" idx="2"/>
              <a:endCxn id="268" idx="0"/>
            </p:cNvCxnSpPr>
            <p:nvPr/>
          </p:nvCxnSpPr>
          <p:spPr>
            <a:xfrm>
              <a:off x="678693" y="3316681"/>
              <a:ext cx="0" cy="52570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1" name="직선 화살표 연결선 280">
              <a:extLst>
                <a:ext uri="{FF2B5EF4-FFF2-40B4-BE49-F238E27FC236}">
                  <a16:creationId xmlns:a16="http://schemas.microsoft.com/office/drawing/2014/main" id="{F2852300-22F8-4746-A864-72F5612DD49A}"/>
                </a:ext>
              </a:extLst>
            </p:cNvPr>
            <p:cNvCxnSpPr>
              <a:cxnSpLocks/>
              <a:stCxn id="265" idx="2"/>
              <a:endCxn id="267" idx="0"/>
            </p:cNvCxnSpPr>
            <p:nvPr/>
          </p:nvCxnSpPr>
          <p:spPr>
            <a:xfrm>
              <a:off x="678693" y="2980592"/>
              <a:ext cx="0" cy="1896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48EBC728-BE2B-471E-9BCB-22B95331BE48}"/>
                </a:ext>
              </a:extLst>
            </p:cNvPr>
            <p:cNvSpPr/>
            <p:nvPr/>
          </p:nvSpPr>
          <p:spPr>
            <a:xfrm>
              <a:off x="946621" y="3506295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자재 발주</a:t>
              </a:r>
            </a:p>
          </p:txBody>
        </p:sp>
        <p:cxnSp>
          <p:nvCxnSpPr>
            <p:cNvPr id="283" name="직선 화살표 연결선 274">
              <a:extLst>
                <a:ext uri="{FF2B5EF4-FFF2-40B4-BE49-F238E27FC236}">
                  <a16:creationId xmlns:a16="http://schemas.microsoft.com/office/drawing/2014/main" id="{46663153-3967-467D-805D-BF9625A6B648}"/>
                </a:ext>
              </a:extLst>
            </p:cNvPr>
            <p:cNvCxnSpPr>
              <a:cxnSpLocks/>
              <a:stCxn id="267" idx="3"/>
              <a:endCxn id="282" idx="0"/>
            </p:cNvCxnSpPr>
            <p:nvPr/>
          </p:nvCxnSpPr>
          <p:spPr>
            <a:xfrm>
              <a:off x="937980" y="3243444"/>
              <a:ext cx="267928" cy="262851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9122868E-56DA-4E47-BD01-595F0E67FC43}"/>
                </a:ext>
              </a:extLst>
            </p:cNvPr>
            <p:cNvSpPr/>
            <p:nvPr/>
          </p:nvSpPr>
          <p:spPr>
            <a:xfrm>
              <a:off x="419406" y="5858913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제조 원가</a:t>
              </a: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41FDB1B3-E380-4F3E-923D-B34367DB8C30}"/>
                </a:ext>
              </a:extLst>
            </p:cNvPr>
            <p:cNvSpPr/>
            <p:nvPr/>
          </p:nvSpPr>
          <p:spPr>
            <a:xfrm>
              <a:off x="419406" y="5186738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재고 관리</a:t>
              </a: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03DD2AA4-98F5-4993-AF15-A666C7BEC756}"/>
                </a:ext>
              </a:extLst>
            </p:cNvPr>
            <p:cNvSpPr/>
            <p:nvPr/>
          </p:nvSpPr>
          <p:spPr>
            <a:xfrm>
              <a:off x="946621" y="5522827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출하 지시</a:t>
              </a:r>
            </a:p>
          </p:txBody>
        </p:sp>
        <p:cxnSp>
          <p:nvCxnSpPr>
            <p:cNvPr id="287" name="직선 화살표 연결선 347">
              <a:extLst>
                <a:ext uri="{FF2B5EF4-FFF2-40B4-BE49-F238E27FC236}">
                  <a16:creationId xmlns:a16="http://schemas.microsoft.com/office/drawing/2014/main" id="{B800A97F-3D78-4466-9486-AEA1E2D71EA0}"/>
                </a:ext>
              </a:extLst>
            </p:cNvPr>
            <p:cNvCxnSpPr>
              <a:cxnSpLocks/>
              <a:stCxn id="285" idx="3"/>
              <a:endCxn id="286" idx="0"/>
            </p:cNvCxnSpPr>
            <p:nvPr/>
          </p:nvCxnSpPr>
          <p:spPr>
            <a:xfrm>
              <a:off x="937980" y="5259976"/>
              <a:ext cx="267928" cy="262851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D66B5F7C-D678-4383-951A-560A5178D3B7}"/>
                </a:ext>
              </a:extLst>
            </p:cNvPr>
            <p:cNvGrpSpPr/>
            <p:nvPr/>
          </p:nvGrpSpPr>
          <p:grpSpPr>
            <a:xfrm>
              <a:off x="384059" y="2197987"/>
              <a:ext cx="1173610" cy="535512"/>
              <a:chOff x="384059" y="2197987"/>
              <a:chExt cx="1173610" cy="535512"/>
            </a:xfrm>
          </p:grpSpPr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6E60FFD1-A521-4525-95A6-1EF02AFBF711}"/>
                  </a:ext>
                </a:extLst>
              </p:cNvPr>
              <p:cNvSpPr/>
              <p:nvPr/>
            </p:nvSpPr>
            <p:spPr>
              <a:xfrm>
                <a:off x="420499" y="2363396"/>
                <a:ext cx="518575" cy="14647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7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공통코드</a:t>
                </a: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23A8A15-5BF8-49CD-B3FF-85A001B5050C}"/>
                  </a:ext>
                </a:extLst>
              </p:cNvPr>
              <p:cNvSpPr/>
              <p:nvPr/>
            </p:nvSpPr>
            <p:spPr>
              <a:xfrm>
                <a:off x="420499" y="2539585"/>
                <a:ext cx="518575" cy="14647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7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사용자</a:t>
                </a: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1B92B629-A797-4880-9DAE-3A68B9000782}"/>
                  </a:ext>
                </a:extLst>
              </p:cNvPr>
              <p:cNvSpPr/>
              <p:nvPr/>
            </p:nvSpPr>
            <p:spPr>
              <a:xfrm>
                <a:off x="972316" y="2539585"/>
                <a:ext cx="518575" cy="14647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7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BOM</a:t>
                </a:r>
                <a:endPara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B714EF4B-BC8F-4679-A1D6-A3BC33FF1C2D}"/>
                  </a:ext>
                </a:extLst>
              </p:cNvPr>
              <p:cNvSpPr/>
              <p:nvPr/>
            </p:nvSpPr>
            <p:spPr>
              <a:xfrm>
                <a:off x="972316" y="2363396"/>
                <a:ext cx="518575" cy="14647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7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품목 정보</a:t>
                </a: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7170468-EE79-4FC3-B227-4D152DAF7658}"/>
                  </a:ext>
                </a:extLst>
              </p:cNvPr>
              <p:cNvSpPr/>
              <p:nvPr/>
            </p:nvSpPr>
            <p:spPr>
              <a:xfrm>
                <a:off x="384059" y="2197987"/>
                <a:ext cx="1173610" cy="535512"/>
              </a:xfrm>
              <a:prstGeom prst="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18000" rIns="0" bIns="0" rtlCol="0" anchor="t"/>
              <a:lstStyle/>
              <a:p>
                <a:pPr algn="ctr"/>
                <a:r>
                  <a:rPr lang="ko-KR" altLang="en-US" sz="800" dirty="0">
                    <a:solidFill>
                      <a:schemeClr val="accent6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기준정보</a:t>
                </a:r>
              </a:p>
            </p:txBody>
          </p:sp>
        </p:grpSp>
      </p:grp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4224D4D9-26C5-47DC-BE9D-37525F6F67B7}"/>
              </a:ext>
            </a:extLst>
          </p:cNvPr>
          <p:cNvGrpSpPr/>
          <p:nvPr/>
        </p:nvGrpSpPr>
        <p:grpSpPr>
          <a:xfrm>
            <a:off x="970863" y="1991538"/>
            <a:ext cx="3609549" cy="1318276"/>
            <a:chOff x="970863" y="1991538"/>
            <a:chExt cx="3609549" cy="1318276"/>
          </a:xfrm>
        </p:grpSpPr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B4B8D12-1BB5-4183-85E6-1A02B98A8044}"/>
                </a:ext>
              </a:extLst>
            </p:cNvPr>
            <p:cNvSpPr/>
            <p:nvPr/>
          </p:nvSpPr>
          <p:spPr>
            <a:xfrm>
              <a:off x="1802220" y="1991538"/>
              <a:ext cx="1728583" cy="131827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36000" tIns="36000" rIns="0" bIns="0" rtlCol="0" anchor="t"/>
            <a:lstStyle/>
            <a:p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ea typeface="맑은 고딕" panose="020B0503020000020004" pitchFamily="50" charset="-127"/>
                </a:rPr>
                <a:t>자재창고관리</a:t>
              </a: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0E9EDE40-C6EF-4496-891B-162C170BD58F}"/>
                </a:ext>
              </a:extLst>
            </p:cNvPr>
            <p:cNvSpPr/>
            <p:nvPr/>
          </p:nvSpPr>
          <p:spPr>
            <a:xfrm>
              <a:off x="1855866" y="2224558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ea typeface="맑은 고딕" panose="020B0503020000020004" pitchFamily="50" charset="-127"/>
                </a:rPr>
                <a:t>자재 입고</a:t>
              </a: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97F35563-590B-4F14-8951-EEA4C8248784}"/>
                </a:ext>
              </a:extLst>
            </p:cNvPr>
            <p:cNvSpPr/>
            <p:nvPr/>
          </p:nvSpPr>
          <p:spPr>
            <a:xfrm>
              <a:off x="1855866" y="2564904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ea typeface="맑은 고딕" panose="020B0503020000020004" pitchFamily="50" charset="-127"/>
                </a:rPr>
                <a:t>자재 재고</a:t>
              </a: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0F561A78-7FE5-4C65-BF89-C154726329D0}"/>
                </a:ext>
              </a:extLst>
            </p:cNvPr>
            <p:cNvSpPr/>
            <p:nvPr/>
          </p:nvSpPr>
          <p:spPr>
            <a:xfrm>
              <a:off x="1855866" y="3082021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ea typeface="맑은 고딕" panose="020B0503020000020004" pitchFamily="50" charset="-127"/>
                </a:rPr>
                <a:t>자재 출고</a:t>
              </a: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5FAFA45-0EFE-4B72-B277-8D8D352AE9B0}"/>
                </a:ext>
              </a:extLst>
            </p:cNvPr>
            <p:cNvSpPr/>
            <p:nvPr/>
          </p:nvSpPr>
          <p:spPr>
            <a:xfrm>
              <a:off x="2791966" y="2708920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ea typeface="맑은 고딕" panose="020B0503020000020004" pitchFamily="50" charset="-127"/>
                </a:rPr>
                <a:t>재고 이동</a:t>
              </a: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D75FA9DC-6FB7-471F-B737-10A9506B0B27}"/>
                </a:ext>
              </a:extLst>
            </p:cNvPr>
            <p:cNvSpPr/>
            <p:nvPr/>
          </p:nvSpPr>
          <p:spPr>
            <a:xfrm>
              <a:off x="2791966" y="2922052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ea typeface="맑은 고딕" panose="020B0503020000020004" pitchFamily="50" charset="-127"/>
                </a:rPr>
                <a:t>재고 실사</a:t>
              </a:r>
            </a:p>
          </p:txBody>
        </p:sp>
        <p:cxnSp>
          <p:nvCxnSpPr>
            <p:cNvPr id="305" name="직선 화살표 연결선 291">
              <a:extLst>
                <a:ext uri="{FF2B5EF4-FFF2-40B4-BE49-F238E27FC236}">
                  <a16:creationId xmlns:a16="http://schemas.microsoft.com/office/drawing/2014/main" id="{7A28DA5B-E215-4666-804F-FEA8D5EAE0C5}"/>
                </a:ext>
              </a:extLst>
            </p:cNvPr>
            <p:cNvCxnSpPr>
              <a:cxnSpLocks/>
              <a:endCxn id="302" idx="1"/>
            </p:cNvCxnSpPr>
            <p:nvPr/>
          </p:nvCxnSpPr>
          <p:spPr>
            <a:xfrm rot="16200000" flipH="1">
              <a:off x="2439655" y="2429846"/>
              <a:ext cx="27811" cy="676812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6" name="직선 화살표 연결선 291">
              <a:extLst>
                <a:ext uri="{FF2B5EF4-FFF2-40B4-BE49-F238E27FC236}">
                  <a16:creationId xmlns:a16="http://schemas.microsoft.com/office/drawing/2014/main" id="{B8075423-2421-411C-B3F3-00FFA108A104}"/>
                </a:ext>
              </a:extLst>
            </p:cNvPr>
            <p:cNvCxnSpPr>
              <a:cxnSpLocks/>
              <a:endCxn id="303" idx="1"/>
            </p:cNvCxnSpPr>
            <p:nvPr/>
          </p:nvCxnSpPr>
          <p:spPr>
            <a:xfrm rot="16200000" flipH="1">
              <a:off x="2333089" y="2536412"/>
              <a:ext cx="240943" cy="676812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7" name="직선 화살표 연결선 277">
              <a:extLst>
                <a:ext uri="{FF2B5EF4-FFF2-40B4-BE49-F238E27FC236}">
                  <a16:creationId xmlns:a16="http://schemas.microsoft.com/office/drawing/2014/main" id="{4C419E6E-EDE7-4E77-A52C-48A8C79DA023}"/>
                </a:ext>
              </a:extLst>
            </p:cNvPr>
            <p:cNvCxnSpPr>
              <a:cxnSpLocks/>
              <a:stCxn id="296" idx="0"/>
              <a:endCxn id="339" idx="0"/>
            </p:cNvCxnSpPr>
            <p:nvPr/>
          </p:nvCxnSpPr>
          <p:spPr>
            <a:xfrm rot="5400000" flipH="1" flipV="1">
              <a:off x="2673628" y="291203"/>
              <a:ext cx="204020" cy="3609549"/>
            </a:xfrm>
            <a:prstGeom prst="bentConnector3">
              <a:avLst>
                <a:gd name="adj1" fmla="val 156094"/>
              </a:avLst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08" name="직선 화살표 연결선 277">
            <a:extLst>
              <a:ext uri="{FF2B5EF4-FFF2-40B4-BE49-F238E27FC236}">
                <a16:creationId xmlns:a16="http://schemas.microsoft.com/office/drawing/2014/main" id="{6F2F4048-7363-47DA-8E24-6BAA717D7C46}"/>
              </a:ext>
            </a:extLst>
          </p:cNvPr>
          <p:cNvCxnSpPr>
            <a:cxnSpLocks/>
            <a:stCxn id="269" idx="3"/>
            <a:endCxn id="204" idx="1"/>
          </p:cNvCxnSpPr>
          <p:nvPr/>
        </p:nvCxnSpPr>
        <p:spPr>
          <a:xfrm flipV="1">
            <a:off x="937981" y="3943002"/>
            <a:ext cx="916139" cy="30870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9" name="연결선: 꺾임 278">
            <a:extLst>
              <a:ext uri="{FF2B5EF4-FFF2-40B4-BE49-F238E27FC236}">
                <a16:creationId xmlns:a16="http://schemas.microsoft.com/office/drawing/2014/main" id="{5BA5D067-0984-48F1-AA4D-F8CF8BB04779}"/>
              </a:ext>
            </a:extLst>
          </p:cNvPr>
          <p:cNvCxnSpPr>
            <a:cxnSpLocks/>
            <a:stCxn id="352" idx="2"/>
            <a:endCxn id="353" idx="0"/>
          </p:cNvCxnSpPr>
          <p:nvPr/>
        </p:nvCxnSpPr>
        <p:spPr>
          <a:xfrm>
            <a:off x="4590825" y="3994595"/>
            <a:ext cx="0" cy="8216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화살표 연결선 309">
            <a:extLst>
              <a:ext uri="{FF2B5EF4-FFF2-40B4-BE49-F238E27FC236}">
                <a16:creationId xmlns:a16="http://schemas.microsoft.com/office/drawing/2014/main" id="{26BCD913-8779-46BD-ACD1-0053993F6D59}"/>
              </a:ext>
            </a:extLst>
          </p:cNvPr>
          <p:cNvCxnSpPr>
            <a:cxnSpLocks/>
            <a:stCxn id="299" idx="2"/>
            <a:endCxn id="300" idx="0"/>
          </p:cNvCxnSpPr>
          <p:nvPr/>
        </p:nvCxnSpPr>
        <p:spPr>
          <a:xfrm>
            <a:off x="2115154" y="2371033"/>
            <a:ext cx="0" cy="1938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1" name="직선 화살표 연결선 310">
            <a:extLst>
              <a:ext uri="{FF2B5EF4-FFF2-40B4-BE49-F238E27FC236}">
                <a16:creationId xmlns:a16="http://schemas.microsoft.com/office/drawing/2014/main" id="{EB5B5C8B-F932-48E5-91EB-711E8890912E}"/>
              </a:ext>
            </a:extLst>
          </p:cNvPr>
          <p:cNvCxnSpPr>
            <a:cxnSpLocks/>
            <a:stCxn id="300" idx="2"/>
            <a:endCxn id="301" idx="0"/>
          </p:cNvCxnSpPr>
          <p:nvPr/>
        </p:nvCxnSpPr>
        <p:spPr>
          <a:xfrm>
            <a:off x="2115154" y="2711379"/>
            <a:ext cx="0" cy="3706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A8642FAF-3208-4340-8B13-9F895CA3EA55}"/>
              </a:ext>
            </a:extLst>
          </p:cNvPr>
          <p:cNvCxnSpPr>
            <a:cxnSpLocks/>
            <a:stCxn id="183" idx="2"/>
            <a:endCxn id="185" idx="0"/>
          </p:cNvCxnSpPr>
          <p:nvPr/>
        </p:nvCxnSpPr>
        <p:spPr>
          <a:xfrm>
            <a:off x="8051854" y="5387865"/>
            <a:ext cx="0" cy="4552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3" name="직선 화살표 연결선 277">
            <a:extLst>
              <a:ext uri="{FF2B5EF4-FFF2-40B4-BE49-F238E27FC236}">
                <a16:creationId xmlns:a16="http://schemas.microsoft.com/office/drawing/2014/main" id="{507A756D-4504-4F1A-9F38-F99015BAF51C}"/>
              </a:ext>
            </a:extLst>
          </p:cNvPr>
          <p:cNvCxnSpPr>
            <a:cxnSpLocks/>
            <a:stCxn id="282" idx="3"/>
            <a:endCxn id="299" idx="1"/>
          </p:cNvCxnSpPr>
          <p:nvPr/>
        </p:nvCxnSpPr>
        <p:spPr>
          <a:xfrm flipV="1">
            <a:off x="1465196" y="2297796"/>
            <a:ext cx="390670" cy="1281737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4" name="연결선: 꺾임 303">
            <a:extLst>
              <a:ext uri="{FF2B5EF4-FFF2-40B4-BE49-F238E27FC236}">
                <a16:creationId xmlns:a16="http://schemas.microsoft.com/office/drawing/2014/main" id="{C7479B8B-2156-40F7-BBE3-CA2E195DCDF0}"/>
              </a:ext>
            </a:extLst>
          </p:cNvPr>
          <p:cNvCxnSpPr>
            <a:cxnSpLocks/>
            <a:stCxn id="227" idx="1"/>
            <a:endCxn id="331" idx="3"/>
          </p:cNvCxnSpPr>
          <p:nvPr/>
        </p:nvCxnSpPr>
        <p:spPr>
          <a:xfrm rot="10800000" flipV="1">
            <a:off x="7328470" y="2939773"/>
            <a:ext cx="409946" cy="282301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6" name="연결선: 꺾임 303">
            <a:extLst>
              <a:ext uri="{FF2B5EF4-FFF2-40B4-BE49-F238E27FC236}">
                <a16:creationId xmlns:a16="http://schemas.microsoft.com/office/drawing/2014/main" id="{A4A6B9C2-37F9-437A-ABD2-2C595E8A8131}"/>
              </a:ext>
            </a:extLst>
          </p:cNvPr>
          <p:cNvCxnSpPr>
            <a:cxnSpLocks/>
            <a:stCxn id="351" idx="0"/>
            <a:endCxn id="212" idx="2"/>
          </p:cNvCxnSpPr>
          <p:nvPr/>
        </p:nvCxnSpPr>
        <p:spPr>
          <a:xfrm rot="5400000" flipH="1" flipV="1">
            <a:off x="5892785" y="2951652"/>
            <a:ext cx="213905" cy="930231"/>
          </a:xfrm>
          <a:prstGeom prst="bentConnector3">
            <a:avLst>
              <a:gd name="adj1" fmla="val 50001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" name="연결선: 꺾임 303">
            <a:extLst>
              <a:ext uri="{FF2B5EF4-FFF2-40B4-BE49-F238E27FC236}">
                <a16:creationId xmlns:a16="http://schemas.microsoft.com/office/drawing/2014/main" id="{23DE1075-E9CC-4E98-9B4E-78C064B6B80D}"/>
              </a:ext>
            </a:extLst>
          </p:cNvPr>
          <p:cNvCxnSpPr>
            <a:cxnSpLocks/>
            <a:stCxn id="205" idx="1"/>
            <a:endCxn id="270" idx="3"/>
          </p:cNvCxnSpPr>
          <p:nvPr/>
        </p:nvCxnSpPr>
        <p:spPr>
          <a:xfrm rot="10800000">
            <a:off x="937982" y="4587800"/>
            <a:ext cx="924097" cy="300503"/>
          </a:xfrm>
          <a:prstGeom prst="bentConnector3">
            <a:avLst>
              <a:gd name="adj1" fmla="val 50000"/>
            </a:avLst>
          </a:prstGeom>
          <a:ln w="19050" cmpd="sng">
            <a:solidFill>
              <a:schemeClr val="accent1">
                <a:shade val="95000"/>
                <a:satMod val="10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E433365-DB33-453E-9385-5AC2E3022729}"/>
              </a:ext>
            </a:extLst>
          </p:cNvPr>
          <p:cNvSpPr/>
          <p:nvPr/>
        </p:nvSpPr>
        <p:spPr>
          <a:xfrm>
            <a:off x="8494951" y="1743050"/>
            <a:ext cx="455775" cy="144000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600" b="1" dirty="0">
                <a:solidFill>
                  <a:schemeClr val="accent6">
                    <a:lumMod val="50000"/>
                  </a:schemeClr>
                </a:solidFill>
                <a:ea typeface="맑은 고딕" panose="020B0503020000020004" pitchFamily="50" charset="-127"/>
              </a:rPr>
              <a:t>UNIERP</a:t>
            </a:r>
            <a:endParaRPr lang="ko-KR" altLang="en-US" sz="600" b="1" dirty="0">
              <a:solidFill>
                <a:schemeClr val="accent6">
                  <a:lumMod val="50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65C5B1A2-CA68-421F-8813-FB06FEA2BD15}"/>
              </a:ext>
            </a:extLst>
          </p:cNvPr>
          <p:cNvSpPr/>
          <p:nvPr/>
        </p:nvSpPr>
        <p:spPr>
          <a:xfrm>
            <a:off x="8990591" y="1738169"/>
            <a:ext cx="455775" cy="14400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600" b="1" dirty="0">
                <a:solidFill>
                  <a:schemeClr val="tx2"/>
                </a:solidFill>
                <a:ea typeface="맑은 고딕" panose="020B0503020000020004" pitchFamily="50" charset="-127"/>
              </a:rPr>
              <a:t>UNIMES</a:t>
            </a:r>
            <a:endParaRPr lang="ko-KR" altLang="en-US" sz="600" b="1" dirty="0">
              <a:solidFill>
                <a:schemeClr val="tx2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22" name="그룹 321">
            <a:extLst>
              <a:ext uri="{FF2B5EF4-FFF2-40B4-BE49-F238E27FC236}">
                <a16:creationId xmlns:a16="http://schemas.microsoft.com/office/drawing/2014/main" id="{E8BAF006-E234-477E-897E-1480DA360C66}"/>
              </a:ext>
            </a:extLst>
          </p:cNvPr>
          <p:cNvGrpSpPr/>
          <p:nvPr/>
        </p:nvGrpSpPr>
        <p:grpSpPr>
          <a:xfrm>
            <a:off x="1802219" y="5484169"/>
            <a:ext cx="5526251" cy="557240"/>
            <a:chOff x="1802219" y="5484169"/>
            <a:chExt cx="5526251" cy="557240"/>
          </a:xfrm>
        </p:grpSpPr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2C4B0AAB-9E7C-4D00-A977-3DE62F688AA6}"/>
                </a:ext>
              </a:extLst>
            </p:cNvPr>
            <p:cNvSpPr/>
            <p:nvPr/>
          </p:nvSpPr>
          <p:spPr>
            <a:xfrm>
              <a:off x="1802219" y="5484169"/>
              <a:ext cx="5526251" cy="55724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0" bIns="0" rtlCol="0" anchor="t"/>
            <a:lstStyle/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모니터링</a:t>
              </a: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D679C3E-5A9D-4CE9-BF22-9D8FABAC73DA}"/>
                </a:ext>
              </a:extLst>
            </p:cNvPr>
            <p:cNvSpPr/>
            <p:nvPr/>
          </p:nvSpPr>
          <p:spPr>
            <a:xfrm>
              <a:off x="2791966" y="5726665"/>
              <a:ext cx="978235" cy="150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생산모니터링</a:t>
              </a: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BCDA62D6-64FA-459D-A4CF-E527549CD16D}"/>
                </a:ext>
              </a:extLst>
            </p:cNvPr>
            <p:cNvSpPr/>
            <p:nvPr/>
          </p:nvSpPr>
          <p:spPr>
            <a:xfrm>
              <a:off x="5270115" y="5726665"/>
              <a:ext cx="978235" cy="150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설비모니터링</a:t>
              </a: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4910FBB5-C4C2-492F-9D83-469A6979FBE1}"/>
                </a:ext>
              </a:extLst>
            </p:cNvPr>
            <p:cNvSpPr/>
            <p:nvPr/>
          </p:nvSpPr>
          <p:spPr>
            <a:xfrm>
              <a:off x="4045979" y="5726665"/>
              <a:ext cx="978235" cy="150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작업모니터링</a:t>
              </a:r>
            </a:p>
          </p:txBody>
        </p:sp>
      </p:grpSp>
      <p:grpSp>
        <p:nvGrpSpPr>
          <p:cNvPr id="338" name="그룹 337">
            <a:extLst>
              <a:ext uri="{FF2B5EF4-FFF2-40B4-BE49-F238E27FC236}">
                <a16:creationId xmlns:a16="http://schemas.microsoft.com/office/drawing/2014/main" id="{1AE9CADC-7D30-4FA8-921F-ABC1D9A9EFAD}"/>
              </a:ext>
            </a:extLst>
          </p:cNvPr>
          <p:cNvGrpSpPr/>
          <p:nvPr/>
        </p:nvGrpSpPr>
        <p:grpSpPr>
          <a:xfrm>
            <a:off x="3730779" y="1993967"/>
            <a:ext cx="1699267" cy="1322713"/>
            <a:chOff x="3730779" y="1993967"/>
            <a:chExt cx="1699267" cy="1322713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990A2B65-1DEB-42BE-96AF-E3E1321F4AF4}"/>
                </a:ext>
              </a:extLst>
            </p:cNvPr>
            <p:cNvSpPr/>
            <p:nvPr/>
          </p:nvSpPr>
          <p:spPr>
            <a:xfrm>
              <a:off x="3730779" y="1993967"/>
              <a:ext cx="1699267" cy="132271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0" bIns="0" rtlCol="0" anchor="t"/>
            <a:lstStyle/>
            <a:p>
              <a:r>
                <a:rPr lang="ko-KR" altLang="en-US" sz="11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기준정보</a:t>
              </a: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729D99B0-D632-45B5-B512-A28BBA90F250}"/>
                </a:ext>
              </a:extLst>
            </p:cNvPr>
            <p:cNvSpPr/>
            <p:nvPr/>
          </p:nvSpPr>
          <p:spPr>
            <a:xfrm>
              <a:off x="3792745" y="2302618"/>
              <a:ext cx="702570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공통코드</a:t>
              </a: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068AEFCC-6312-4231-AE4A-FEC03664191A}"/>
                </a:ext>
              </a:extLst>
            </p:cNvPr>
            <p:cNvSpPr/>
            <p:nvPr/>
          </p:nvSpPr>
          <p:spPr>
            <a:xfrm>
              <a:off x="3792745" y="2519651"/>
              <a:ext cx="702570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</a:t>
              </a: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9B17AE45-BABD-453B-A08C-E74CC6AF5CB7}"/>
                </a:ext>
              </a:extLst>
            </p:cNvPr>
            <p:cNvSpPr/>
            <p:nvPr/>
          </p:nvSpPr>
          <p:spPr>
            <a:xfrm>
              <a:off x="3796343" y="2979253"/>
              <a:ext cx="702570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BOM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F07F94D-FB1C-4312-89DE-909F3DF336FA}"/>
                </a:ext>
              </a:extLst>
            </p:cNvPr>
            <p:cNvSpPr/>
            <p:nvPr/>
          </p:nvSpPr>
          <p:spPr>
            <a:xfrm>
              <a:off x="3796343" y="2745287"/>
              <a:ext cx="702570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품목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F9F2D130-37CE-4932-B342-41AFDD7EFD14}"/>
                </a:ext>
              </a:extLst>
            </p:cNvPr>
            <p:cNvSpPr/>
            <p:nvPr/>
          </p:nvSpPr>
          <p:spPr>
            <a:xfrm>
              <a:off x="4664092" y="2531557"/>
              <a:ext cx="702570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설비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FF184616-B036-44D7-AB5D-AF2E7D70EE4C}"/>
                </a:ext>
              </a:extLst>
            </p:cNvPr>
            <p:cNvSpPr/>
            <p:nvPr/>
          </p:nvSpPr>
          <p:spPr>
            <a:xfrm>
              <a:off x="4664852" y="2310557"/>
              <a:ext cx="702570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Routing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86E7032C-38E2-453B-956C-1D608050551B}"/>
                </a:ext>
              </a:extLst>
            </p:cNvPr>
            <p:cNvSpPr/>
            <p:nvPr/>
          </p:nvSpPr>
          <p:spPr>
            <a:xfrm>
              <a:off x="4670254" y="2745287"/>
              <a:ext cx="702570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금형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0BBB358D-A106-43FD-A921-0DD0D6A4F60B}"/>
                </a:ext>
              </a:extLst>
            </p:cNvPr>
            <p:cNvSpPr/>
            <p:nvPr/>
          </p:nvSpPr>
          <p:spPr>
            <a:xfrm>
              <a:off x="4664092" y="2982711"/>
              <a:ext cx="702570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설비보전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EB530622-24E3-4D79-A81F-1A153D447EEF}"/>
              </a:ext>
            </a:extLst>
          </p:cNvPr>
          <p:cNvGrpSpPr/>
          <p:nvPr/>
        </p:nvGrpSpPr>
        <p:grpSpPr>
          <a:xfrm>
            <a:off x="3730779" y="3523719"/>
            <a:ext cx="3607686" cy="1734224"/>
            <a:chOff x="3730779" y="3523719"/>
            <a:chExt cx="3607686" cy="1734224"/>
          </a:xfrm>
        </p:grpSpPr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68945AD-35D9-446C-9774-40987D309012}"/>
                </a:ext>
              </a:extLst>
            </p:cNvPr>
            <p:cNvSpPr/>
            <p:nvPr/>
          </p:nvSpPr>
          <p:spPr>
            <a:xfrm>
              <a:off x="3730779" y="3523719"/>
              <a:ext cx="3607686" cy="1734224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tIns="36000" rIns="0" bIns="0" rtlCol="0" anchor="t"/>
            <a:lstStyle/>
            <a:p>
              <a:r>
                <a:rPr lang="en-US" altLang="ko-KR" sz="11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POP</a:t>
              </a:r>
              <a:endParaRPr lang="ko-KR" altLang="en-US" sz="11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059D2293-2C36-4EAE-9558-C45DD0CE2435}"/>
                </a:ext>
              </a:extLst>
            </p:cNvPr>
            <p:cNvSpPr/>
            <p:nvPr/>
          </p:nvSpPr>
          <p:spPr>
            <a:xfrm>
              <a:off x="4306024" y="3848120"/>
              <a:ext cx="569602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LOT </a:t>
              </a:r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생성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DB18728A-67AF-41D7-B686-D763C9B54A50}"/>
                </a:ext>
              </a:extLst>
            </p:cNvPr>
            <p:cNvSpPr/>
            <p:nvPr/>
          </p:nvSpPr>
          <p:spPr>
            <a:xfrm>
              <a:off x="4306024" y="4816226"/>
              <a:ext cx="569602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작업실적등록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C833704-B12E-40AB-97AA-1CB4323B0BE7}"/>
                </a:ext>
              </a:extLst>
            </p:cNvPr>
            <p:cNvSpPr/>
            <p:nvPr/>
          </p:nvSpPr>
          <p:spPr>
            <a:xfrm>
              <a:off x="5060050" y="4483822"/>
              <a:ext cx="569602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투입작업자</a:t>
              </a: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FB350FF9-7A3F-470C-A7F8-C3AD1BAA0071}"/>
                </a:ext>
              </a:extLst>
            </p:cNvPr>
            <p:cNvSpPr/>
            <p:nvPr/>
          </p:nvSpPr>
          <p:spPr>
            <a:xfrm>
              <a:off x="5060050" y="4053109"/>
              <a:ext cx="569602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투입자재</a:t>
              </a: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BE43514E-0BF3-45FB-A9A4-6BA7490066E6}"/>
                </a:ext>
              </a:extLst>
            </p:cNvPr>
            <p:cNvSpPr/>
            <p:nvPr/>
          </p:nvSpPr>
          <p:spPr>
            <a:xfrm>
              <a:off x="5060050" y="4268466"/>
              <a:ext cx="569602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투입설비</a:t>
              </a: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894E13F2-808E-4EEA-ABE1-4CFEF2BB0CA4}"/>
                </a:ext>
              </a:extLst>
            </p:cNvPr>
            <p:cNvSpPr/>
            <p:nvPr/>
          </p:nvSpPr>
          <p:spPr>
            <a:xfrm>
              <a:off x="5012009" y="4824278"/>
              <a:ext cx="569602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실적</a:t>
              </a: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A444D5FE-C66C-4A33-A3E8-6AF4BF95D472}"/>
                </a:ext>
              </a:extLst>
            </p:cNvPr>
            <p:cNvSpPr/>
            <p:nvPr/>
          </p:nvSpPr>
          <p:spPr>
            <a:xfrm>
              <a:off x="6542845" y="4833039"/>
              <a:ext cx="569602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비가동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FC391BAC-0D78-4803-9C67-E4F9547F40ED}"/>
                </a:ext>
              </a:extLst>
            </p:cNvPr>
            <p:cNvSpPr/>
            <p:nvPr/>
          </p:nvSpPr>
          <p:spPr>
            <a:xfrm>
              <a:off x="5714870" y="3837753"/>
              <a:ext cx="569602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작업관련 자료</a:t>
              </a:r>
            </a:p>
          </p:txBody>
        </p:sp>
        <p:cxnSp>
          <p:nvCxnSpPr>
            <p:cNvPr id="360" name="연결선: 꺾임 359">
              <a:extLst>
                <a:ext uri="{FF2B5EF4-FFF2-40B4-BE49-F238E27FC236}">
                  <a16:creationId xmlns:a16="http://schemas.microsoft.com/office/drawing/2014/main" id="{9C029665-0EB5-48D3-B79E-C4771A526962}"/>
                </a:ext>
              </a:extLst>
            </p:cNvPr>
            <p:cNvCxnSpPr>
              <a:cxnSpLocks/>
              <a:stCxn id="355" idx="1"/>
              <a:endCxn id="353" idx="0"/>
            </p:cNvCxnSpPr>
            <p:nvPr/>
          </p:nvCxnSpPr>
          <p:spPr>
            <a:xfrm rot="10800000" flipV="1">
              <a:off x="4590826" y="4126346"/>
              <a:ext cx="469225" cy="689879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연결선: 꺾임 360">
              <a:extLst>
                <a:ext uri="{FF2B5EF4-FFF2-40B4-BE49-F238E27FC236}">
                  <a16:creationId xmlns:a16="http://schemas.microsoft.com/office/drawing/2014/main" id="{5E19B703-FF0B-4E6A-B4B0-13EE2CEBF446}"/>
                </a:ext>
              </a:extLst>
            </p:cNvPr>
            <p:cNvCxnSpPr>
              <a:cxnSpLocks/>
              <a:stCxn id="356" idx="1"/>
              <a:endCxn id="353" idx="0"/>
            </p:cNvCxnSpPr>
            <p:nvPr/>
          </p:nvCxnSpPr>
          <p:spPr>
            <a:xfrm rot="10800000" flipV="1">
              <a:off x="4590826" y="4341704"/>
              <a:ext cx="469225" cy="474522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연결선: 꺾임 361">
              <a:extLst>
                <a:ext uri="{FF2B5EF4-FFF2-40B4-BE49-F238E27FC236}">
                  <a16:creationId xmlns:a16="http://schemas.microsoft.com/office/drawing/2014/main" id="{83E1A330-3D2C-4DBF-A03A-A79AD087D4AC}"/>
                </a:ext>
              </a:extLst>
            </p:cNvPr>
            <p:cNvCxnSpPr>
              <a:cxnSpLocks/>
              <a:stCxn id="354" idx="1"/>
              <a:endCxn id="353" idx="0"/>
            </p:cNvCxnSpPr>
            <p:nvPr/>
          </p:nvCxnSpPr>
          <p:spPr>
            <a:xfrm rot="10800000" flipV="1">
              <a:off x="4590826" y="4557060"/>
              <a:ext cx="469225" cy="25916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연결선: 꺾임 278">
              <a:extLst>
                <a:ext uri="{FF2B5EF4-FFF2-40B4-BE49-F238E27FC236}">
                  <a16:creationId xmlns:a16="http://schemas.microsoft.com/office/drawing/2014/main" id="{AFF4E1B7-68B2-40A8-A80E-B0E177BE27FB}"/>
                </a:ext>
              </a:extLst>
            </p:cNvPr>
            <p:cNvCxnSpPr>
              <a:cxnSpLocks/>
              <a:stCxn id="359" idx="1"/>
              <a:endCxn id="352" idx="3"/>
            </p:cNvCxnSpPr>
            <p:nvPr/>
          </p:nvCxnSpPr>
          <p:spPr>
            <a:xfrm flipH="1">
              <a:off x="4875626" y="3910991"/>
              <a:ext cx="839244" cy="103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54CB42FD-1892-4FE7-A462-A71024D7F02A}"/>
                </a:ext>
              </a:extLst>
            </p:cNvPr>
            <p:cNvSpPr/>
            <p:nvPr/>
          </p:nvSpPr>
          <p:spPr>
            <a:xfrm>
              <a:off x="5765276" y="4831824"/>
              <a:ext cx="569602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검사정보</a:t>
              </a:r>
            </a:p>
          </p:txBody>
        </p:sp>
      </p:grpSp>
      <p:cxnSp>
        <p:nvCxnSpPr>
          <p:cNvPr id="365" name="연결선: 꺾임 303">
            <a:extLst>
              <a:ext uri="{FF2B5EF4-FFF2-40B4-BE49-F238E27FC236}">
                <a16:creationId xmlns:a16="http://schemas.microsoft.com/office/drawing/2014/main" id="{B3B5259E-D55D-441E-A11B-2503748500CF}"/>
              </a:ext>
            </a:extLst>
          </p:cNvPr>
          <p:cNvCxnSpPr>
            <a:cxnSpLocks/>
            <a:stCxn id="364" idx="2"/>
            <a:endCxn id="227" idx="1"/>
          </p:cNvCxnSpPr>
          <p:nvPr/>
        </p:nvCxnSpPr>
        <p:spPr>
          <a:xfrm rot="5400000" flipH="1" flipV="1">
            <a:off x="5874983" y="3114866"/>
            <a:ext cx="2038526" cy="1688339"/>
          </a:xfrm>
          <a:prstGeom prst="bentConnector4">
            <a:avLst>
              <a:gd name="adj1" fmla="val -6541"/>
              <a:gd name="adj2" fmla="val 82693"/>
            </a:avLst>
          </a:prstGeom>
          <a:ln w="1905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6" name="연결선: 꺾임 365">
            <a:extLst>
              <a:ext uri="{FF2B5EF4-FFF2-40B4-BE49-F238E27FC236}">
                <a16:creationId xmlns:a16="http://schemas.microsoft.com/office/drawing/2014/main" id="{5A7A37F4-5438-4FD7-8FFC-FD3CD19AC56C}"/>
              </a:ext>
            </a:extLst>
          </p:cNvPr>
          <p:cNvCxnSpPr>
            <a:cxnSpLocks/>
            <a:stCxn id="368" idx="1"/>
            <a:endCxn id="331" idx="3"/>
          </p:cNvCxnSpPr>
          <p:nvPr/>
        </p:nvCxnSpPr>
        <p:spPr>
          <a:xfrm rot="10800000" flipV="1">
            <a:off x="7328470" y="4360523"/>
            <a:ext cx="409946" cy="140226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8345880-0954-4FA0-BB84-78841EED282E}"/>
              </a:ext>
            </a:extLst>
          </p:cNvPr>
          <p:cNvGrpSpPr/>
          <p:nvPr/>
        </p:nvGrpSpPr>
        <p:grpSpPr>
          <a:xfrm>
            <a:off x="7738416" y="4021286"/>
            <a:ext cx="1728583" cy="678476"/>
            <a:chOff x="7738416" y="4021286"/>
            <a:chExt cx="1728583" cy="678476"/>
          </a:xfrm>
        </p:grpSpPr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D7ABBD2F-A92E-4F59-AF66-30643CD84D44}"/>
                </a:ext>
              </a:extLst>
            </p:cNvPr>
            <p:cNvSpPr/>
            <p:nvPr/>
          </p:nvSpPr>
          <p:spPr>
            <a:xfrm>
              <a:off x="7738416" y="4021286"/>
              <a:ext cx="1728583" cy="67847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0" bIns="0" rtlCol="0" anchor="t"/>
            <a:lstStyle/>
            <a:p>
              <a:r>
                <a:rPr lang="ko-KR" altLang="en-US" sz="11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자원관리</a:t>
              </a:r>
              <a:endParaRPr lang="ko-KR" altLang="en-US" sz="11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824E5468-2224-4203-B2F2-287ECF5B5A00}"/>
                </a:ext>
              </a:extLst>
            </p:cNvPr>
            <p:cNvSpPr/>
            <p:nvPr/>
          </p:nvSpPr>
          <p:spPr>
            <a:xfrm>
              <a:off x="7792566" y="4272477"/>
              <a:ext cx="518575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설비정보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3377099D-90D3-4797-AB5A-80EE455A8C36}"/>
                </a:ext>
              </a:extLst>
            </p:cNvPr>
            <p:cNvSpPr/>
            <p:nvPr/>
          </p:nvSpPr>
          <p:spPr>
            <a:xfrm>
              <a:off x="7792566" y="4490070"/>
              <a:ext cx="518575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금형정보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378" name="직선 화살표 연결선 347">
            <a:extLst>
              <a:ext uri="{FF2B5EF4-FFF2-40B4-BE49-F238E27FC236}">
                <a16:creationId xmlns:a16="http://schemas.microsoft.com/office/drawing/2014/main" id="{E19536A2-3A62-4AF8-8586-094BF8200D98}"/>
              </a:ext>
            </a:extLst>
          </p:cNvPr>
          <p:cNvCxnSpPr>
            <a:cxnSpLocks/>
            <a:stCxn id="286" idx="2"/>
            <a:endCxn id="185" idx="1"/>
          </p:cNvCxnSpPr>
          <p:nvPr/>
        </p:nvCxnSpPr>
        <p:spPr>
          <a:xfrm rot="16200000" flipH="1">
            <a:off x="4375729" y="2499481"/>
            <a:ext cx="247017" cy="6586657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79" name="그림 378">
            <a:extLst>
              <a:ext uri="{FF2B5EF4-FFF2-40B4-BE49-F238E27FC236}">
                <a16:creationId xmlns:a16="http://schemas.microsoft.com/office/drawing/2014/main" id="{EE6ED883-0D93-4B3F-A8BE-169AE6A9FA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2738" y="1114407"/>
            <a:ext cx="399388" cy="399388"/>
          </a:xfrm>
          <a:prstGeom prst="rect">
            <a:avLst/>
          </a:prstGeom>
        </p:spPr>
      </p:pic>
      <p:cxnSp>
        <p:nvCxnSpPr>
          <p:cNvPr id="380" name="연결선: 꺾임 303">
            <a:extLst>
              <a:ext uri="{FF2B5EF4-FFF2-40B4-BE49-F238E27FC236}">
                <a16:creationId xmlns:a16="http://schemas.microsoft.com/office/drawing/2014/main" id="{97365EAD-E989-4521-9A2E-0759DE34A72D}"/>
              </a:ext>
            </a:extLst>
          </p:cNvPr>
          <p:cNvCxnSpPr>
            <a:cxnSpLocks/>
            <a:stCxn id="202" idx="2"/>
          </p:cNvCxnSpPr>
          <p:nvPr/>
        </p:nvCxnSpPr>
        <p:spPr>
          <a:xfrm>
            <a:off x="2669611" y="5259976"/>
            <a:ext cx="0" cy="26285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1" name="연결선: 꺾임 303">
            <a:extLst>
              <a:ext uri="{FF2B5EF4-FFF2-40B4-BE49-F238E27FC236}">
                <a16:creationId xmlns:a16="http://schemas.microsoft.com/office/drawing/2014/main" id="{FB58FE86-9963-4A8E-9A8A-B4B9590FAE56}"/>
              </a:ext>
            </a:extLst>
          </p:cNvPr>
          <p:cNvCxnSpPr>
            <a:cxnSpLocks/>
            <a:stCxn id="353" idx="2"/>
            <a:endCxn id="169" idx="1"/>
          </p:cNvCxnSpPr>
          <p:nvPr/>
        </p:nvCxnSpPr>
        <p:spPr>
          <a:xfrm rot="16200000" flipH="1">
            <a:off x="5951657" y="3601868"/>
            <a:ext cx="433546" cy="3155211"/>
          </a:xfrm>
          <a:prstGeom prst="bentConnector2">
            <a:avLst/>
          </a:prstGeom>
          <a:ln w="19050" cmpd="sng">
            <a:solidFill>
              <a:schemeClr val="accent3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연결선: 꺾임 303">
            <a:extLst>
              <a:ext uri="{FF2B5EF4-FFF2-40B4-BE49-F238E27FC236}">
                <a16:creationId xmlns:a16="http://schemas.microsoft.com/office/drawing/2014/main" id="{4D897118-6141-46D6-901C-E2849D741A57}"/>
              </a:ext>
            </a:extLst>
          </p:cNvPr>
          <p:cNvCxnSpPr>
            <a:cxnSpLocks/>
            <a:stCxn id="351" idx="2"/>
          </p:cNvCxnSpPr>
          <p:nvPr/>
        </p:nvCxnSpPr>
        <p:spPr>
          <a:xfrm>
            <a:off x="5534622" y="5257943"/>
            <a:ext cx="0" cy="28652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3" name="연결선: 꺾임 382">
            <a:extLst>
              <a:ext uri="{FF2B5EF4-FFF2-40B4-BE49-F238E27FC236}">
                <a16:creationId xmlns:a16="http://schemas.microsoft.com/office/drawing/2014/main" id="{35F6CA88-930E-43BA-835E-0F6083188D07}"/>
              </a:ext>
            </a:extLst>
          </p:cNvPr>
          <p:cNvCxnSpPr>
            <a:cxnSpLocks/>
            <a:stCxn id="353" idx="1"/>
            <a:endCxn id="205" idx="3"/>
          </p:cNvCxnSpPr>
          <p:nvPr/>
        </p:nvCxnSpPr>
        <p:spPr>
          <a:xfrm rot="10800000">
            <a:off x="2487028" y="4888302"/>
            <a:ext cx="1818996" cy="116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연결선: 꺾임 383">
            <a:extLst>
              <a:ext uri="{FF2B5EF4-FFF2-40B4-BE49-F238E27FC236}">
                <a16:creationId xmlns:a16="http://schemas.microsoft.com/office/drawing/2014/main" id="{74D15DDF-4CD5-4E9A-AA89-641A932F0F02}"/>
              </a:ext>
            </a:extLst>
          </p:cNvPr>
          <p:cNvCxnSpPr>
            <a:cxnSpLocks/>
            <a:stCxn id="203" idx="3"/>
            <a:endCxn id="352" idx="1"/>
          </p:cNvCxnSpPr>
          <p:nvPr/>
        </p:nvCxnSpPr>
        <p:spPr>
          <a:xfrm flipV="1">
            <a:off x="2487030" y="3921358"/>
            <a:ext cx="1818994" cy="498223"/>
          </a:xfrm>
          <a:prstGeom prst="bentConnector3">
            <a:avLst>
              <a:gd name="adj1" fmla="val 6375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연결선: 꺾임 303">
            <a:extLst>
              <a:ext uri="{FF2B5EF4-FFF2-40B4-BE49-F238E27FC236}">
                <a16:creationId xmlns:a16="http://schemas.microsoft.com/office/drawing/2014/main" id="{0ACAC526-0973-479A-A3A7-DC981BF9B0F3}"/>
              </a:ext>
            </a:extLst>
          </p:cNvPr>
          <p:cNvCxnSpPr>
            <a:cxnSpLocks/>
            <a:stCxn id="358" idx="0"/>
            <a:endCxn id="368" idx="1"/>
          </p:cNvCxnSpPr>
          <p:nvPr/>
        </p:nvCxnSpPr>
        <p:spPr>
          <a:xfrm rot="5400000" flipH="1" flipV="1">
            <a:off x="7046774" y="4141397"/>
            <a:ext cx="472515" cy="910770"/>
          </a:xfrm>
          <a:prstGeom prst="bentConnector2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6" name="연결선: 꺾임 278">
            <a:extLst>
              <a:ext uri="{FF2B5EF4-FFF2-40B4-BE49-F238E27FC236}">
                <a16:creationId xmlns:a16="http://schemas.microsoft.com/office/drawing/2014/main" id="{B680805B-9D57-4C91-A971-D3DA5436926A}"/>
              </a:ext>
            </a:extLst>
          </p:cNvPr>
          <p:cNvCxnSpPr>
            <a:cxnSpLocks/>
            <a:stCxn id="352" idx="2"/>
            <a:endCxn id="353" idx="0"/>
          </p:cNvCxnSpPr>
          <p:nvPr/>
        </p:nvCxnSpPr>
        <p:spPr>
          <a:xfrm>
            <a:off x="4590825" y="3994595"/>
            <a:ext cx="0" cy="8216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연결선: 꺾임 278">
            <a:extLst>
              <a:ext uri="{FF2B5EF4-FFF2-40B4-BE49-F238E27FC236}">
                <a16:creationId xmlns:a16="http://schemas.microsoft.com/office/drawing/2014/main" id="{B1968D05-454F-46B8-90A9-34DC8B80E81D}"/>
              </a:ext>
            </a:extLst>
          </p:cNvPr>
          <p:cNvCxnSpPr>
            <a:cxnSpLocks/>
            <a:stCxn id="339" idx="2"/>
            <a:endCxn id="352" idx="0"/>
          </p:cNvCxnSpPr>
          <p:nvPr/>
        </p:nvCxnSpPr>
        <p:spPr>
          <a:xfrm>
            <a:off x="4580413" y="3316680"/>
            <a:ext cx="10412" cy="53144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2B2FA14-1272-420E-88EE-D99C94FE6DD7}"/>
              </a:ext>
            </a:extLst>
          </p:cNvPr>
          <p:cNvGrpSpPr/>
          <p:nvPr/>
        </p:nvGrpSpPr>
        <p:grpSpPr>
          <a:xfrm>
            <a:off x="7738416" y="1991538"/>
            <a:ext cx="1728583" cy="1896470"/>
            <a:chOff x="7738416" y="1991538"/>
            <a:chExt cx="1728583" cy="1896470"/>
          </a:xfrm>
        </p:grpSpPr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E8A76412-98F3-4E67-AAA8-BE17E9CF889A}"/>
                </a:ext>
              </a:extLst>
            </p:cNvPr>
            <p:cNvSpPr/>
            <p:nvPr/>
          </p:nvSpPr>
          <p:spPr>
            <a:xfrm>
              <a:off x="7738416" y="1991538"/>
              <a:ext cx="1728583" cy="189647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0" bIns="0" rtlCol="0" anchor="t"/>
            <a:lstStyle/>
            <a:p>
              <a:r>
                <a:rPr lang="ko-KR" altLang="en-US" sz="11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품질관리</a:t>
              </a: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1B74B6F5-88AB-45C6-B330-F4DEFAAC3FAF}"/>
                </a:ext>
              </a:extLst>
            </p:cNvPr>
            <p:cNvSpPr/>
            <p:nvPr/>
          </p:nvSpPr>
          <p:spPr>
            <a:xfrm>
              <a:off x="7818007" y="2224558"/>
              <a:ext cx="518575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검사 항목</a:t>
              </a: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5340CE7D-7326-4EA7-B41E-45D4E8E65B49}"/>
                </a:ext>
              </a:extLst>
            </p:cNvPr>
            <p:cNvSpPr/>
            <p:nvPr/>
          </p:nvSpPr>
          <p:spPr>
            <a:xfrm>
              <a:off x="8796390" y="3089848"/>
              <a:ext cx="518575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MR/CR</a:t>
              </a:r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검사</a:t>
              </a: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BA3DABBF-C1B5-4BAB-B0CC-CE3187BD08E4}"/>
                </a:ext>
              </a:extLst>
            </p:cNvPr>
            <p:cNvSpPr/>
            <p:nvPr/>
          </p:nvSpPr>
          <p:spPr>
            <a:xfrm>
              <a:off x="7818007" y="2515459"/>
              <a:ext cx="518575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검사 기준</a:t>
              </a:r>
            </a:p>
          </p:txBody>
        </p:sp>
        <p:cxnSp>
          <p:nvCxnSpPr>
            <p:cNvPr id="232" name="연결선: 꺾임 303">
              <a:extLst>
                <a:ext uri="{FF2B5EF4-FFF2-40B4-BE49-F238E27FC236}">
                  <a16:creationId xmlns:a16="http://schemas.microsoft.com/office/drawing/2014/main" id="{82C2455B-F512-41BC-A360-BE7028063083}"/>
                </a:ext>
              </a:extLst>
            </p:cNvPr>
            <p:cNvCxnSpPr>
              <a:cxnSpLocks/>
              <a:stCxn id="229" idx="2"/>
              <a:endCxn id="231" idx="0"/>
            </p:cNvCxnSpPr>
            <p:nvPr/>
          </p:nvCxnSpPr>
          <p:spPr>
            <a:xfrm>
              <a:off x="8077295" y="2371033"/>
              <a:ext cx="0" cy="144426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7EB377BB-BEC7-4648-886F-A331A409FBC9}"/>
                </a:ext>
              </a:extLst>
            </p:cNvPr>
            <p:cNvSpPr/>
            <p:nvPr/>
          </p:nvSpPr>
          <p:spPr>
            <a:xfrm>
              <a:off x="8793536" y="3291548"/>
              <a:ext cx="518575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전수 </a:t>
              </a:r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검사</a:t>
              </a: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BAD6B7AD-0F8B-4655-80A4-8F297344AC70}"/>
                </a:ext>
              </a:extLst>
            </p:cNvPr>
            <p:cNvSpPr/>
            <p:nvPr/>
          </p:nvSpPr>
          <p:spPr>
            <a:xfrm>
              <a:off x="8793536" y="3481456"/>
              <a:ext cx="518575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출하 </a:t>
              </a:r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검사</a:t>
              </a: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E58D310-DFAE-4961-BB64-0B46AF8D7245}"/>
                </a:ext>
              </a:extLst>
            </p:cNvPr>
            <p:cNvSpPr/>
            <p:nvPr/>
          </p:nvSpPr>
          <p:spPr>
            <a:xfrm>
              <a:off x="8756976" y="3011737"/>
              <a:ext cx="587718" cy="705295"/>
            </a:xfrm>
            <a:prstGeom prst="rect">
              <a:avLst/>
            </a:prstGeom>
            <a:noFill/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0" bIns="0" rtlCol="0" anchor="t"/>
            <a:lstStyle/>
            <a:p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F150A2BE-6271-4CC4-8C45-886335062B05}"/>
                </a:ext>
              </a:extLst>
            </p:cNvPr>
            <p:cNvSpPr/>
            <p:nvPr/>
          </p:nvSpPr>
          <p:spPr>
            <a:xfrm>
              <a:off x="7818007" y="2806360"/>
              <a:ext cx="518575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검사 실적</a:t>
              </a:r>
            </a:p>
          </p:txBody>
        </p:sp>
        <p:cxnSp>
          <p:nvCxnSpPr>
            <p:cNvPr id="243" name="연결선: 꺾임 303">
              <a:extLst>
                <a:ext uri="{FF2B5EF4-FFF2-40B4-BE49-F238E27FC236}">
                  <a16:creationId xmlns:a16="http://schemas.microsoft.com/office/drawing/2014/main" id="{42DCB882-CCDA-49F2-8BB5-EC01CD1117BC}"/>
                </a:ext>
              </a:extLst>
            </p:cNvPr>
            <p:cNvCxnSpPr>
              <a:cxnSpLocks/>
              <a:stCxn id="231" idx="2"/>
              <a:endCxn id="239" idx="0"/>
            </p:cNvCxnSpPr>
            <p:nvPr/>
          </p:nvCxnSpPr>
          <p:spPr>
            <a:xfrm>
              <a:off x="8077295" y="2661934"/>
              <a:ext cx="0" cy="144426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연결선: 꺾임 303">
              <a:extLst>
                <a:ext uri="{FF2B5EF4-FFF2-40B4-BE49-F238E27FC236}">
                  <a16:creationId xmlns:a16="http://schemas.microsoft.com/office/drawing/2014/main" id="{A57148AC-D64F-4F43-BB55-683B5DB661D0}"/>
                </a:ext>
              </a:extLst>
            </p:cNvPr>
            <p:cNvCxnSpPr>
              <a:cxnSpLocks/>
              <a:stCxn id="239" idx="3"/>
              <a:endCxn id="236" idx="1"/>
            </p:cNvCxnSpPr>
            <p:nvPr/>
          </p:nvCxnSpPr>
          <p:spPr>
            <a:xfrm>
              <a:off x="8336582" y="2879598"/>
              <a:ext cx="420394" cy="484787"/>
            </a:xfrm>
            <a:prstGeom prst="bentConnector3">
              <a:avLst>
                <a:gd name="adj1" fmla="val 50000"/>
              </a:avLst>
            </a:prstGeom>
            <a:ln w="19050" cmpd="sng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Text Box 3">
            <a:extLst>
              <a:ext uri="{FF2B5EF4-FFF2-40B4-BE49-F238E27FC236}">
                <a16:creationId xmlns:a16="http://schemas.microsoft.com/office/drawing/2014/main" id="{1DE28903-42AF-1781-8DF5-481BF612B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806515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2-5. 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시스템구성도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5326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추진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Text Box 3">
            <a:extLst>
              <a:ext uri="{FF2B5EF4-FFF2-40B4-BE49-F238E27FC236}">
                <a16:creationId xmlns:a16="http://schemas.microsoft.com/office/drawing/2014/main" id="{0EC2F31E-C2C8-465B-9350-2CDF53E71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633" y="784582"/>
            <a:ext cx="91879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분석 및 표준화를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비롯하여 안정화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개월 포함 총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개월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일정으로 진행중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TextBox 69">
            <a:extLst>
              <a:ext uri="{FF2B5EF4-FFF2-40B4-BE49-F238E27FC236}">
                <a16:creationId xmlns:a16="http://schemas.microsoft.com/office/drawing/2014/main" id="{67F27664-DF72-4355-97A4-4162A6DFC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969" y="6258217"/>
            <a:ext cx="318677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Activity</a:t>
            </a:r>
            <a:r>
              <a:rPr lang="ko-KR" altLang="en-US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 </a:t>
            </a:r>
            <a:r>
              <a:rPr lang="en-US" altLang="ko-KR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Task</a:t>
            </a:r>
            <a:r>
              <a:rPr lang="ko-KR" altLang="en-US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 상세 </a:t>
            </a:r>
            <a:r>
              <a:rPr lang="ko-KR" altLang="en-US" sz="800" ker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계획은 상호 협의하여 변경</a:t>
            </a:r>
            <a:r>
              <a:rPr lang="en-US" altLang="ko-KR" sz="800" ker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ker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조정 될 </a:t>
            </a:r>
            <a:r>
              <a:rPr lang="ko-KR" altLang="en-US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있음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642766E7-980E-4F7A-B1E0-F6D371863D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714871"/>
              </p:ext>
            </p:extLst>
          </p:nvPr>
        </p:nvGraphicFramePr>
        <p:xfrm>
          <a:off x="199678" y="1340768"/>
          <a:ext cx="9516526" cy="4752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78021321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1932170072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534934641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543372941"/>
                    </a:ext>
                  </a:extLst>
                </a:gridCol>
              </a:tblGrid>
              <a:tr h="24617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tx2">
                            <a:lumMod val="75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  <a:r>
                        <a:rPr lang="en-US" altLang="ko-KR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tx2">
                            <a:lumMod val="75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gradFill flip="none" rotWithShape="1">
                      <a:gsLst>
                        <a:gs pos="0">
                          <a:schemeClr val="tx2">
                            <a:lumMod val="75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</a:t>
                      </a:r>
                      <a:r>
                        <a:rPr lang="en-US" altLang="ko-KR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통합테스트 </a:t>
                      </a:r>
                      <a:r>
                        <a:rPr lang="en-US" altLang="ko-KR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tx2">
                            <a:lumMod val="75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gradFill flip="none" rotWithShape="1">
                      <a:gsLst>
                        <a:gs pos="0">
                          <a:schemeClr val="tx2">
                            <a:lumMod val="75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gradFill flip="none" rotWithShape="1">
                      <a:gsLst>
                        <a:gs pos="0">
                          <a:schemeClr val="tx2">
                            <a:lumMod val="75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 및 안정화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tx2">
                            <a:lumMod val="75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62024"/>
                  </a:ext>
                </a:extLst>
              </a:tr>
              <a:tr h="246173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gradFill flip="none" rotWithShape="1">
                      <a:gsLst>
                        <a:gs pos="0">
                          <a:schemeClr val="tx2">
                            <a:lumMod val="75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1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tx2">
                            <a:lumMod val="75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1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tx2">
                            <a:lumMod val="75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1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tx2">
                            <a:lumMod val="75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1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tx2">
                            <a:lumMod val="75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1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tx2">
                            <a:lumMod val="75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1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tx2">
                            <a:lumMod val="75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  <a:endParaRPr lang="ko-KR" altLang="en-US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</a:t>
                      </a:r>
                      <a:endParaRPr lang="en-US" altLang="ko-KR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마일스톤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561824"/>
                  </a:ext>
                </a:extLst>
              </a:tr>
              <a:tr h="3310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en-US" altLang="ko-KR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2" name="화살표: 오각형 95">
            <a:extLst>
              <a:ext uri="{FF2B5EF4-FFF2-40B4-BE49-F238E27FC236}">
                <a16:creationId xmlns:a16="http://schemas.microsoft.com/office/drawing/2014/main" id="{86DFAA1E-D3C0-4DA4-B260-8491E8737AA7}"/>
              </a:ext>
            </a:extLst>
          </p:cNvPr>
          <p:cNvSpPr/>
          <p:nvPr/>
        </p:nvSpPr>
        <p:spPr>
          <a:xfrm>
            <a:off x="8300734" y="1916832"/>
            <a:ext cx="1404000" cy="277956"/>
          </a:xfrm>
          <a:prstGeom prst="homePlate">
            <a:avLst/>
          </a:prstGeom>
          <a:solidFill>
            <a:srgbClr val="003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안정화</a:t>
            </a:r>
          </a:p>
        </p:txBody>
      </p:sp>
      <p:sp>
        <p:nvSpPr>
          <p:cNvPr id="43" name="화살표: 오각형 96">
            <a:extLst>
              <a:ext uri="{FF2B5EF4-FFF2-40B4-BE49-F238E27FC236}">
                <a16:creationId xmlns:a16="http://schemas.microsoft.com/office/drawing/2014/main" id="{BB7AFFB0-712E-43EF-8B83-96101FB650FC}"/>
              </a:ext>
            </a:extLst>
          </p:cNvPr>
          <p:cNvSpPr/>
          <p:nvPr/>
        </p:nvSpPr>
        <p:spPr>
          <a:xfrm>
            <a:off x="6896422" y="1916832"/>
            <a:ext cx="1548000" cy="277956"/>
          </a:xfrm>
          <a:prstGeom prst="homePlate">
            <a:avLst/>
          </a:prstGeom>
          <a:solidFill>
            <a:srgbClr val="2864F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통합테스트</a:t>
            </a:r>
            <a:r>
              <a:rPr kumimoji="1" lang="en-US" altLang="ko-KR" sz="1100" b="1" kern="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1100" b="1" kern="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시범운영</a:t>
            </a:r>
          </a:p>
        </p:txBody>
      </p:sp>
      <p:sp>
        <p:nvSpPr>
          <p:cNvPr id="47" name="화살표: 오각형 97">
            <a:extLst>
              <a:ext uri="{FF2B5EF4-FFF2-40B4-BE49-F238E27FC236}">
                <a16:creationId xmlns:a16="http://schemas.microsoft.com/office/drawing/2014/main" id="{1F9048D8-22D0-473F-86BA-AA4E62ABFE81}"/>
              </a:ext>
            </a:extLst>
          </p:cNvPr>
          <p:cNvSpPr/>
          <p:nvPr/>
        </p:nvSpPr>
        <p:spPr>
          <a:xfrm>
            <a:off x="4105527" y="1916832"/>
            <a:ext cx="2952000" cy="277956"/>
          </a:xfrm>
          <a:prstGeom prst="homePlate">
            <a:avLst/>
          </a:prstGeom>
          <a:solidFill>
            <a:srgbClr val="508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r>
              <a:rPr kumimoji="1" lang="en-US" altLang="ko-KR" sz="1100" b="1" kern="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kumimoji="1" lang="ko-KR" altLang="en-US" sz="1100" b="1" kern="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단위테스트</a:t>
            </a:r>
          </a:p>
        </p:txBody>
      </p:sp>
      <p:sp>
        <p:nvSpPr>
          <p:cNvPr id="48" name="화살표: 오각형 98">
            <a:extLst>
              <a:ext uri="{FF2B5EF4-FFF2-40B4-BE49-F238E27FC236}">
                <a16:creationId xmlns:a16="http://schemas.microsoft.com/office/drawing/2014/main" id="{BE174BD2-552D-467C-80D2-EE2D35994A68}"/>
              </a:ext>
            </a:extLst>
          </p:cNvPr>
          <p:cNvSpPr/>
          <p:nvPr/>
        </p:nvSpPr>
        <p:spPr>
          <a:xfrm>
            <a:off x="1855862" y="1916832"/>
            <a:ext cx="2376000" cy="277956"/>
          </a:xfrm>
          <a:prstGeom prst="homePlate">
            <a:avLst/>
          </a:prstGeom>
          <a:solidFill>
            <a:srgbClr val="78B4F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</a:t>
            </a:r>
            <a:r>
              <a:rPr kumimoji="1"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kumimoji="1" lang="ko-KR" altLang="en-US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49" name="화살표: 오각형 100">
            <a:extLst>
              <a:ext uri="{FF2B5EF4-FFF2-40B4-BE49-F238E27FC236}">
                <a16:creationId xmlns:a16="http://schemas.microsoft.com/office/drawing/2014/main" id="{B3BBA20D-A875-4294-9D68-A38993CA2DBE}"/>
              </a:ext>
            </a:extLst>
          </p:cNvPr>
          <p:cNvSpPr/>
          <p:nvPr/>
        </p:nvSpPr>
        <p:spPr>
          <a:xfrm>
            <a:off x="1314634" y="1916832"/>
            <a:ext cx="684000" cy="277956"/>
          </a:xfrm>
          <a:prstGeom prst="homePlate">
            <a:avLst/>
          </a:prstGeom>
          <a:solidFill>
            <a:srgbClr val="8CC8F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착수</a:t>
            </a:r>
          </a:p>
        </p:txBody>
      </p:sp>
      <p:pic>
        <p:nvPicPr>
          <p:cNvPr id="50" name="Picture 206" descr="ㅇ">
            <a:extLst>
              <a:ext uri="{FF2B5EF4-FFF2-40B4-BE49-F238E27FC236}">
                <a16:creationId xmlns:a16="http://schemas.microsoft.com/office/drawing/2014/main" id="{00965F5F-758B-4944-BCDC-FF1F64B5A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lum bright="-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8606" y="2285054"/>
            <a:ext cx="159597" cy="16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 Box 164">
            <a:extLst>
              <a:ext uri="{FF2B5EF4-FFF2-40B4-BE49-F238E27FC236}">
                <a16:creationId xmlns:a16="http://schemas.microsoft.com/office/drawing/2014/main" id="{EE272BB3-12F3-4300-8744-E5D6BAE7D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3311" y="2563658"/>
            <a:ext cx="51296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 eaLnBrk="1" hangingPunct="1">
              <a:buFont typeface="Times New Roman" panose="02020603050405020304" pitchFamily="18" charset="0"/>
              <a:buNone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중간보고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2" name="Picture 207" descr="ㅇ">
            <a:extLst>
              <a:ext uri="{FF2B5EF4-FFF2-40B4-BE49-F238E27FC236}">
                <a16:creationId xmlns:a16="http://schemas.microsoft.com/office/drawing/2014/main" id="{60966314-8EB1-49A9-85FE-F84F578A3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lum bright="-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0838" y="2276871"/>
            <a:ext cx="175556" cy="179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 Box 164">
            <a:extLst>
              <a:ext uri="{FF2B5EF4-FFF2-40B4-BE49-F238E27FC236}">
                <a16:creationId xmlns:a16="http://schemas.microsoft.com/office/drawing/2014/main" id="{015B210C-093F-451D-90CA-BD59047E6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9952" y="2556195"/>
            <a:ext cx="51296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 eaLnBrk="1" hangingPunct="1">
              <a:buFont typeface="Times New Roman" panose="02020603050405020304" pitchFamily="18" charset="0"/>
              <a:buNone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완료보고</a:t>
            </a:r>
          </a:p>
        </p:txBody>
      </p:sp>
      <p:pic>
        <p:nvPicPr>
          <p:cNvPr id="54" name="Picture 207" descr="ㅇ">
            <a:extLst>
              <a:ext uri="{FF2B5EF4-FFF2-40B4-BE49-F238E27FC236}">
                <a16:creationId xmlns:a16="http://schemas.microsoft.com/office/drawing/2014/main" id="{E922EAB7-F334-4CDF-ABAA-43AD4D475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lum bright="-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85659" y="2276872"/>
            <a:ext cx="17555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 Box 163">
            <a:extLst>
              <a:ext uri="{FF2B5EF4-FFF2-40B4-BE49-F238E27FC236}">
                <a16:creationId xmlns:a16="http://schemas.microsoft.com/office/drawing/2014/main" id="{A15E4536-9AC7-479B-A685-B3FF1C8ED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8496" y="2556195"/>
            <a:ext cx="466328" cy="166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Times New Roman" panose="02020603050405020304" pitchFamily="18" charset="0"/>
              <a:buNone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착수보고</a:t>
            </a:r>
          </a:p>
        </p:txBody>
      </p:sp>
      <p:sp>
        <p:nvSpPr>
          <p:cNvPr id="59" name="AutoShape 17">
            <a:extLst>
              <a:ext uri="{FF2B5EF4-FFF2-40B4-BE49-F238E27FC236}">
                <a16:creationId xmlns:a16="http://schemas.microsoft.com/office/drawing/2014/main" id="{4E7D549D-7E42-4FC0-993F-D0C650D6A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5127" y="2937339"/>
            <a:ext cx="4176000" cy="1979999"/>
          </a:xfrm>
          <a:prstGeom prst="roundRect">
            <a:avLst>
              <a:gd name="adj" fmla="val 1125"/>
            </a:avLst>
          </a:prstGeom>
          <a:pattFill prst="wdUpDiag">
            <a:fgClr>
              <a:srgbClr val="91C9F7"/>
            </a:fgClr>
            <a:bgClr>
              <a:srgbClr val="5EB5F0"/>
            </a:bgClr>
          </a:pattFill>
          <a:ln w="3175">
            <a:solidFill>
              <a:srgbClr val="2696E2"/>
            </a:solidFill>
            <a:miter lim="800000"/>
            <a:headEnd/>
            <a:tailEnd/>
          </a:ln>
        </p:spPr>
        <p:txBody>
          <a:bodyPr lIns="99569" tIns="49785" rIns="99569" bIns="49785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/>
            <a:r>
              <a:rPr lang="en-US" altLang="ko-KR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Mapping,</a:t>
            </a:r>
            <a:r>
              <a:rPr lang="ko-KR" altLang="en-US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Customized </a:t>
            </a:r>
          </a:p>
          <a:p>
            <a:pPr algn="ctr"/>
            <a:r>
              <a:rPr lang="en-US" altLang="ko-KR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Add-on</a:t>
            </a:r>
            <a:endParaRPr lang="ko-KR" altLang="en-US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Rectangle 105">
            <a:extLst>
              <a:ext uri="{FF2B5EF4-FFF2-40B4-BE49-F238E27FC236}">
                <a16:creationId xmlns:a16="http://schemas.microsoft.com/office/drawing/2014/main" id="{820C46D2-8FCB-47F9-9BAD-0E4EE4BC0AA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316970" y="2937341"/>
            <a:ext cx="1368000" cy="468000"/>
          </a:xfrm>
          <a:prstGeom prst="rect">
            <a:avLst/>
          </a:prstGeom>
          <a:pattFill prst="wdUpDiag">
            <a:fgClr>
              <a:srgbClr val="91C9F7"/>
            </a:fgClr>
            <a:bgClr>
              <a:srgbClr val="5EB5F0"/>
            </a:bgClr>
          </a:pattFill>
          <a:ln w="3175">
            <a:solidFill>
              <a:srgbClr val="2696E2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/>
            <a:r>
              <a:rPr lang="ko-KR" altLang="en-US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프로세스 정립 </a:t>
            </a:r>
          </a:p>
        </p:txBody>
      </p:sp>
      <p:sp>
        <p:nvSpPr>
          <p:cNvPr id="61" name="AutoShape 17">
            <a:extLst>
              <a:ext uri="{FF2B5EF4-FFF2-40B4-BE49-F238E27FC236}">
                <a16:creationId xmlns:a16="http://schemas.microsoft.com/office/drawing/2014/main" id="{1A4BF435-FC32-4470-AD19-9F8713CD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6970" y="3434016"/>
            <a:ext cx="288000" cy="1980000"/>
          </a:xfrm>
          <a:prstGeom prst="roundRect">
            <a:avLst>
              <a:gd name="adj" fmla="val 10194"/>
            </a:avLst>
          </a:prstGeom>
          <a:pattFill prst="wdUpDiag">
            <a:fgClr>
              <a:srgbClr val="E8F2FE"/>
            </a:fgClr>
            <a:bgClr>
              <a:srgbClr val="D0E7FC"/>
            </a:bgClr>
          </a:pattFill>
          <a:ln w="3175">
            <a:solidFill>
              <a:srgbClr val="7CA7D6"/>
            </a:solidFill>
            <a:miter lim="800000"/>
            <a:headEnd/>
            <a:tailEnd/>
          </a:ln>
        </p:spPr>
        <p:txBody>
          <a:bodyPr vert="eaVert" wrap="none" lIns="99569" tIns="49785" rIns="99569" bIns="49785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 eaLnBrk="1" hangingPunct="1"/>
            <a:r>
              <a:rPr lang="ko-KR" altLang="en-US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en-US" altLang="ko-KR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착수준비</a:t>
            </a:r>
          </a:p>
        </p:txBody>
      </p:sp>
      <p:sp>
        <p:nvSpPr>
          <p:cNvPr id="62" name="AutoShape 17">
            <a:extLst>
              <a:ext uri="{FF2B5EF4-FFF2-40B4-BE49-F238E27FC236}">
                <a16:creationId xmlns:a16="http://schemas.microsoft.com/office/drawing/2014/main" id="{C8A963EB-31AE-4DD9-9C87-3DF50E998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0970" y="3434016"/>
            <a:ext cx="1044000" cy="468000"/>
          </a:xfrm>
          <a:prstGeom prst="roundRect">
            <a:avLst>
              <a:gd name="adj" fmla="val 1819"/>
            </a:avLst>
          </a:prstGeom>
          <a:pattFill prst="wdUpDiag">
            <a:fgClr>
              <a:srgbClr val="91C9F7"/>
            </a:fgClr>
            <a:bgClr>
              <a:srgbClr val="5EB5F0"/>
            </a:bgClr>
          </a:pattFill>
          <a:ln w="3175">
            <a:solidFill>
              <a:srgbClr val="2696E2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 eaLnBrk="1" hangingPunct="1"/>
            <a:r>
              <a:rPr lang="en-US" altLang="ko-KR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TO-BE </a:t>
            </a:r>
            <a:r>
              <a:rPr lang="ko-KR" altLang="en-US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</a:t>
            </a:r>
            <a:endParaRPr lang="en-US" altLang="ko-KR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hangingPunct="1"/>
            <a:r>
              <a:rPr lang="ko-KR" altLang="en-US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63" name="AutoShape 17">
            <a:extLst>
              <a:ext uri="{FF2B5EF4-FFF2-40B4-BE49-F238E27FC236}">
                <a16:creationId xmlns:a16="http://schemas.microsoft.com/office/drawing/2014/main" id="{60C90C74-F6B8-41B0-8A42-28D95D885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0970" y="3940532"/>
            <a:ext cx="1044000" cy="468000"/>
          </a:xfrm>
          <a:prstGeom prst="roundRect">
            <a:avLst>
              <a:gd name="adj" fmla="val 0"/>
            </a:avLst>
          </a:prstGeom>
          <a:pattFill prst="wdUpDiag">
            <a:fgClr>
              <a:srgbClr val="E8F2FE"/>
            </a:fgClr>
            <a:bgClr>
              <a:srgbClr val="D0E7FC"/>
            </a:bgClr>
          </a:pattFill>
          <a:ln w="3175" algn="ctr">
            <a:solidFill>
              <a:srgbClr val="7CA7D6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altLang="ko-KR" sz="10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AS-IS </a:t>
            </a:r>
            <a:r>
              <a:rPr lang="ko-KR" altLang="en-US" sz="10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현황분석</a:t>
            </a:r>
          </a:p>
        </p:txBody>
      </p:sp>
      <p:sp>
        <p:nvSpPr>
          <p:cNvPr id="64" name="AutoShape 17">
            <a:extLst>
              <a:ext uri="{FF2B5EF4-FFF2-40B4-BE49-F238E27FC236}">
                <a16:creationId xmlns:a16="http://schemas.microsoft.com/office/drawing/2014/main" id="{9B5E92C1-E039-4416-BB7F-3A98378A2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0970" y="4447048"/>
            <a:ext cx="1044000" cy="468000"/>
          </a:xfrm>
          <a:prstGeom prst="roundRect">
            <a:avLst>
              <a:gd name="adj" fmla="val 0"/>
            </a:avLst>
          </a:prstGeom>
          <a:pattFill prst="wdUpDiag">
            <a:fgClr>
              <a:srgbClr val="E8F2FE"/>
            </a:fgClr>
            <a:bgClr>
              <a:srgbClr val="D0E7FC"/>
            </a:bgClr>
          </a:pattFill>
          <a:ln w="3175" algn="ctr">
            <a:solidFill>
              <a:srgbClr val="7CA7D6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ko-KR" altLang="en-US" sz="10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분석</a:t>
            </a:r>
          </a:p>
        </p:txBody>
      </p:sp>
      <p:sp>
        <p:nvSpPr>
          <p:cNvPr id="66" name="AutoShape 17">
            <a:extLst>
              <a:ext uri="{FF2B5EF4-FFF2-40B4-BE49-F238E27FC236}">
                <a16:creationId xmlns:a16="http://schemas.microsoft.com/office/drawing/2014/main" id="{20ED46E1-99C8-4186-B02B-E02A1E65E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0970" y="4953565"/>
            <a:ext cx="1044000" cy="468000"/>
          </a:xfrm>
          <a:prstGeom prst="roundRect">
            <a:avLst>
              <a:gd name="adj" fmla="val 0"/>
            </a:avLst>
          </a:prstGeom>
          <a:pattFill prst="wdUpDiag">
            <a:fgClr>
              <a:srgbClr val="E8F2FE"/>
            </a:fgClr>
            <a:bgClr>
              <a:srgbClr val="D0E7FC"/>
            </a:bgClr>
          </a:pattFill>
          <a:ln w="3175" algn="ctr">
            <a:solidFill>
              <a:srgbClr val="7CA7D6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ko-KR" altLang="en-US" sz="10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개선과제별</a:t>
            </a:r>
            <a:endParaRPr lang="en-US" altLang="ko-KR" sz="100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개선방향도출</a:t>
            </a:r>
            <a:endParaRPr lang="en-US" altLang="ko-KR" sz="100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 구체화</a:t>
            </a:r>
            <a:r>
              <a:rPr lang="en-US" altLang="ko-KR" sz="10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AutoShape 17">
            <a:extLst>
              <a:ext uri="{FF2B5EF4-FFF2-40B4-BE49-F238E27FC236}">
                <a16:creationId xmlns:a16="http://schemas.microsoft.com/office/drawing/2014/main" id="{39E05AFB-2CD3-4AC9-A550-2EBEA1554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958" y="2937340"/>
            <a:ext cx="1368000" cy="468000"/>
          </a:xfrm>
          <a:prstGeom prst="roundRect">
            <a:avLst>
              <a:gd name="adj" fmla="val 0"/>
            </a:avLst>
          </a:prstGeom>
          <a:pattFill prst="wdUpDiag">
            <a:fgClr>
              <a:srgbClr val="91C9F7"/>
            </a:fgClr>
            <a:bgClr>
              <a:srgbClr val="5EB5F0"/>
            </a:bgClr>
          </a:pattFill>
          <a:ln w="3175">
            <a:solidFill>
              <a:srgbClr val="2696E2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 eaLnBrk="1" hangingPunct="1"/>
            <a:r>
              <a:rPr lang="en-US" altLang="ko-KR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TO-BE</a:t>
            </a:r>
            <a:r>
              <a:rPr lang="ko-KR" altLang="en-US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설계</a:t>
            </a:r>
            <a:r>
              <a:rPr lang="en-US" altLang="ko-KR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확정</a:t>
            </a:r>
          </a:p>
        </p:txBody>
      </p:sp>
      <p:sp>
        <p:nvSpPr>
          <p:cNvPr id="68" name="AutoShape 17">
            <a:extLst>
              <a:ext uri="{FF2B5EF4-FFF2-40B4-BE49-F238E27FC236}">
                <a16:creationId xmlns:a16="http://schemas.microsoft.com/office/drawing/2014/main" id="{B38D29E1-5A41-438D-884C-8EB320A45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958" y="3434016"/>
            <a:ext cx="1368000" cy="468000"/>
          </a:xfrm>
          <a:prstGeom prst="roundRect">
            <a:avLst>
              <a:gd name="adj" fmla="val 0"/>
            </a:avLst>
          </a:prstGeom>
          <a:pattFill prst="wdUpDiag">
            <a:fgClr>
              <a:srgbClr val="C5E3FB"/>
            </a:fgClr>
            <a:bgClr>
              <a:srgbClr val="ABD8F7"/>
            </a:bgClr>
          </a:pattFill>
          <a:ln w="3175">
            <a:solidFill>
              <a:srgbClr val="67B8EF"/>
            </a:solidFill>
            <a:miter lim="800000"/>
            <a:headEnd/>
            <a:tailEnd/>
          </a:ln>
        </p:spPr>
        <p:txBody>
          <a:bodyPr lIns="0" tIns="36000" rIns="0" bIns="36000" anchor="ctr"/>
          <a:lstStyle>
            <a:lvl1pPr algn="just" eaLnBrk="0" hangingPunct="0">
              <a:lnSpc>
                <a:spcPct val="85000"/>
              </a:lnSpc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•"/>
              <a:defRPr kumimoji="1" sz="2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q"/>
              <a:defRPr kumimoji="1" sz="20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000000"/>
              </a:buClr>
              <a:buChar char="–"/>
              <a:defRPr kumimoji="1" sz="2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rgbClr val="000000"/>
              </a:buClr>
              <a:buChar char="•"/>
              <a:defRPr kumimoji="1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buNone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Prototyping 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b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AutoShape 17">
            <a:extLst>
              <a:ext uri="{FF2B5EF4-FFF2-40B4-BE49-F238E27FC236}">
                <a16:creationId xmlns:a16="http://schemas.microsoft.com/office/drawing/2014/main" id="{A265AD9B-8982-415C-9897-404764D03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958" y="4953565"/>
            <a:ext cx="5580000" cy="468000"/>
          </a:xfrm>
          <a:prstGeom prst="roundRect">
            <a:avLst>
              <a:gd name="adj" fmla="val 5366"/>
            </a:avLst>
          </a:prstGeom>
          <a:pattFill prst="pct50">
            <a:fgClr>
              <a:srgbClr val="002060"/>
            </a:fgClr>
            <a:bgClr>
              <a:srgbClr val="0070C0"/>
            </a:bgClr>
          </a:pattFill>
          <a:ln w="3175">
            <a:solidFill>
              <a:srgbClr val="6C94EE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I/F 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  및 신규 프로그램 개발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Add-On</a:t>
            </a:r>
            <a:endParaRPr lang="ko-KR" altLang="en-US" sz="10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AutoShape 17">
            <a:extLst>
              <a:ext uri="{FF2B5EF4-FFF2-40B4-BE49-F238E27FC236}">
                <a16:creationId xmlns:a16="http://schemas.microsoft.com/office/drawing/2014/main" id="{71989E9A-F79D-4A81-8507-721C58C05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958" y="4447048"/>
            <a:ext cx="1368000" cy="468000"/>
          </a:xfrm>
          <a:prstGeom prst="roundRect">
            <a:avLst>
              <a:gd name="adj" fmla="val 0"/>
            </a:avLst>
          </a:prstGeom>
          <a:pattFill prst="wdUpDiag">
            <a:fgClr>
              <a:srgbClr val="C5E3FB"/>
            </a:fgClr>
            <a:bgClr>
              <a:srgbClr val="ABD8F7"/>
            </a:bgClr>
          </a:pattFill>
          <a:ln w="3175">
            <a:solidFill>
              <a:srgbClr val="67B8EF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 eaLnBrk="1" hangingPunct="1"/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Setup</a:t>
            </a:r>
            <a:endParaRPr lang="ko-KR" altLang="en-US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AutoShape 17">
            <a:extLst>
              <a:ext uri="{FF2B5EF4-FFF2-40B4-BE49-F238E27FC236}">
                <a16:creationId xmlns:a16="http://schemas.microsoft.com/office/drawing/2014/main" id="{6A6CDF19-CDA2-4A08-A2E2-8FB7718F3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958" y="3940532"/>
            <a:ext cx="1368000" cy="468000"/>
          </a:xfrm>
          <a:prstGeom prst="roundRect">
            <a:avLst>
              <a:gd name="adj" fmla="val 0"/>
            </a:avLst>
          </a:prstGeom>
          <a:pattFill prst="wdUpDiag">
            <a:fgClr>
              <a:srgbClr val="C5E3FB"/>
            </a:fgClr>
            <a:bgClr>
              <a:srgbClr val="ABD8F7"/>
            </a:bgClr>
          </a:pattFill>
          <a:ln w="3175">
            <a:solidFill>
              <a:srgbClr val="67B8EF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Mapping &amp; </a:t>
            </a: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GAP 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도출</a:t>
            </a: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대응방안 수립</a:t>
            </a:r>
          </a:p>
        </p:txBody>
      </p:sp>
      <p:sp>
        <p:nvSpPr>
          <p:cNvPr id="84" name="AutoShape 17">
            <a:extLst>
              <a:ext uri="{FF2B5EF4-FFF2-40B4-BE49-F238E27FC236}">
                <a16:creationId xmlns:a16="http://schemas.microsoft.com/office/drawing/2014/main" id="{9B761A4F-737D-4298-9D22-25FB36637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6968" y="5452817"/>
            <a:ext cx="1368000" cy="468000"/>
          </a:xfrm>
          <a:prstGeom prst="roundRect">
            <a:avLst>
              <a:gd name="adj" fmla="val 1819"/>
            </a:avLst>
          </a:prstGeom>
          <a:pattFill prst="wdUpDiag">
            <a:fgClr>
              <a:srgbClr val="BDC8F9"/>
            </a:fgClr>
            <a:bgClr>
              <a:srgbClr val="9AB6F4"/>
            </a:bgClr>
          </a:pattFill>
          <a:ln w="3175">
            <a:solidFill>
              <a:srgbClr val="6C94EE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algn="ctr"/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Infra Spec</a:t>
            </a:r>
          </a:p>
          <a:p>
            <a:pPr algn="ctr"/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수량 확정</a:t>
            </a:r>
          </a:p>
        </p:txBody>
      </p:sp>
      <p:sp>
        <p:nvSpPr>
          <p:cNvPr id="85" name="AutoShape 17">
            <a:extLst>
              <a:ext uri="{FF2B5EF4-FFF2-40B4-BE49-F238E27FC236}">
                <a16:creationId xmlns:a16="http://schemas.microsoft.com/office/drawing/2014/main" id="{F96008D8-5B2D-4EF4-82D0-664A8E530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958" y="5452818"/>
            <a:ext cx="1368000" cy="216000"/>
          </a:xfrm>
          <a:prstGeom prst="roundRect">
            <a:avLst>
              <a:gd name="adj" fmla="val 1819"/>
            </a:avLst>
          </a:prstGeom>
          <a:pattFill prst="wdUpDiag">
            <a:fgClr>
              <a:srgbClr val="BDC8F9"/>
            </a:fgClr>
            <a:bgClr>
              <a:srgbClr val="9AB6F4"/>
            </a:bgClr>
          </a:pattFill>
          <a:ln w="3175">
            <a:solidFill>
              <a:srgbClr val="6C94EE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algn="ctr"/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Infra 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발주</a:t>
            </a:r>
          </a:p>
        </p:txBody>
      </p:sp>
      <p:sp>
        <p:nvSpPr>
          <p:cNvPr id="86" name="AutoShape 17">
            <a:extLst>
              <a:ext uri="{FF2B5EF4-FFF2-40B4-BE49-F238E27FC236}">
                <a16:creationId xmlns:a16="http://schemas.microsoft.com/office/drawing/2014/main" id="{95114161-A150-47E2-9AF3-F7697C6C6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5282" y="5452817"/>
            <a:ext cx="2772000" cy="216000"/>
          </a:xfrm>
          <a:prstGeom prst="roundRect">
            <a:avLst>
              <a:gd name="adj" fmla="val 1819"/>
            </a:avLst>
          </a:prstGeom>
          <a:pattFill prst="wdUpDiag">
            <a:fgClr>
              <a:srgbClr val="BDC8F9"/>
            </a:fgClr>
            <a:bgClr>
              <a:srgbClr val="9AB6F4"/>
            </a:bgClr>
          </a:pattFill>
          <a:ln w="3175">
            <a:solidFill>
              <a:srgbClr val="6C94EE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algn="ctr"/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Infra 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</a:t>
            </a:r>
            <a:endParaRPr lang="ko-KR" altLang="en-US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AutoShape 17">
            <a:extLst>
              <a:ext uri="{FF2B5EF4-FFF2-40B4-BE49-F238E27FC236}">
                <a16:creationId xmlns:a16="http://schemas.microsoft.com/office/drawing/2014/main" id="{EAFD8724-7256-4C9C-84BE-49F129404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958" y="5704817"/>
            <a:ext cx="1368000" cy="216000"/>
          </a:xfrm>
          <a:prstGeom prst="roundRect">
            <a:avLst>
              <a:gd name="adj" fmla="val 1819"/>
            </a:avLst>
          </a:prstGeom>
          <a:pattFill prst="wdUpDiag">
            <a:fgClr>
              <a:srgbClr val="BDC8F9"/>
            </a:fgClr>
            <a:bgClr>
              <a:srgbClr val="9AB6F4"/>
            </a:bgClr>
          </a:pattFill>
          <a:ln w="3175">
            <a:solidFill>
              <a:srgbClr val="6C94EE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구축</a:t>
            </a: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A87A8D76-DE3E-4A85-AB7A-2629F5B53DDF}"/>
              </a:ext>
            </a:extLst>
          </p:cNvPr>
          <p:cNvCxnSpPr>
            <a:cxnSpLocks/>
          </p:cNvCxnSpPr>
          <p:nvPr/>
        </p:nvCxnSpPr>
        <p:spPr>
          <a:xfrm>
            <a:off x="8304571" y="2349280"/>
            <a:ext cx="0" cy="37440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206" descr="ㅇ">
            <a:extLst>
              <a:ext uri="{FF2B5EF4-FFF2-40B4-BE49-F238E27FC236}">
                <a16:creationId xmlns:a16="http://schemas.microsoft.com/office/drawing/2014/main" id="{00965F5F-758B-4944-BCDC-FF1F64B5A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lum bright="-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0670" y="2276872"/>
            <a:ext cx="159597" cy="16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Text Box 163">
            <a:extLst>
              <a:ext uri="{FF2B5EF4-FFF2-40B4-BE49-F238E27FC236}">
                <a16:creationId xmlns:a16="http://schemas.microsoft.com/office/drawing/2014/main" id="{A15E4536-9AC7-479B-A685-B3FF1C8ED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9726" y="2548013"/>
            <a:ext cx="124393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Times New Roman" panose="02020603050405020304" pitchFamily="18" charset="0"/>
              <a:buNone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요구사항수집 및 정의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AutoShape 17">
            <a:extLst>
              <a:ext uri="{FF2B5EF4-FFF2-40B4-BE49-F238E27FC236}">
                <a16:creationId xmlns:a16="http://schemas.microsoft.com/office/drawing/2014/main" id="{14853C8F-6094-46BC-8138-FA8BA7EF1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5421" y="2937338"/>
            <a:ext cx="1361129" cy="2983479"/>
          </a:xfrm>
          <a:prstGeom prst="roundRect">
            <a:avLst>
              <a:gd name="adj" fmla="val 0"/>
            </a:avLst>
          </a:prstGeom>
          <a:pattFill prst="wdUpDiag">
            <a:fgClr>
              <a:srgbClr val="91C9F7"/>
            </a:fgClr>
            <a:bgClr>
              <a:srgbClr val="5EB5F0"/>
            </a:bgClr>
          </a:pattFill>
          <a:ln w="3175">
            <a:solidFill>
              <a:srgbClr val="2696E2"/>
            </a:solidFill>
            <a:miter lim="800000"/>
            <a:headEnd/>
            <a:tailEnd/>
          </a:ln>
        </p:spPr>
        <p:txBody>
          <a:bodyPr lIns="36000" tIns="49785" rIns="36000" bIns="49785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 eaLnBrk="1" hangingPunct="1"/>
            <a:r>
              <a:rPr lang="ko-KR" altLang="en-US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안정화</a:t>
            </a:r>
            <a:endParaRPr lang="en-US" altLang="ko-KR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AutoShape 17">
            <a:extLst>
              <a:ext uri="{FF2B5EF4-FFF2-40B4-BE49-F238E27FC236}">
                <a16:creationId xmlns:a16="http://schemas.microsoft.com/office/drawing/2014/main" id="{0BAC8687-2A09-41EE-A95C-E5B045F78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4396" y="5445224"/>
            <a:ext cx="683841" cy="468000"/>
          </a:xfrm>
          <a:prstGeom prst="roundRect">
            <a:avLst>
              <a:gd name="adj" fmla="val 2991"/>
            </a:avLst>
          </a:prstGeom>
          <a:pattFill prst="wdUpDiag">
            <a:fgClr>
              <a:srgbClr val="C5E3FB"/>
            </a:fgClr>
            <a:bgClr>
              <a:srgbClr val="ABD8F7"/>
            </a:bgClr>
          </a:pattFill>
          <a:ln w="3175">
            <a:solidFill>
              <a:srgbClr val="67B8EF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/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인수인계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AutoShape 17">
            <a:extLst>
              <a:ext uri="{FF2B5EF4-FFF2-40B4-BE49-F238E27FC236}">
                <a16:creationId xmlns:a16="http://schemas.microsoft.com/office/drawing/2014/main" id="{0BAC8687-2A09-41EE-A95C-E5B045F78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5885" y="4428858"/>
            <a:ext cx="602738" cy="468000"/>
          </a:xfrm>
          <a:prstGeom prst="roundRect">
            <a:avLst>
              <a:gd name="adj" fmla="val 2991"/>
            </a:avLst>
          </a:prstGeom>
          <a:pattFill prst="wdUpDiag">
            <a:fgClr>
              <a:srgbClr val="C5E3FB"/>
            </a:fgClr>
            <a:bgClr>
              <a:srgbClr val="ABD8F7"/>
            </a:bgClr>
          </a:pattFill>
          <a:ln w="3175">
            <a:solidFill>
              <a:srgbClr val="67B8EF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/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AutoShape 17">
            <a:extLst>
              <a:ext uri="{FF2B5EF4-FFF2-40B4-BE49-F238E27FC236}">
                <a16:creationId xmlns:a16="http://schemas.microsoft.com/office/drawing/2014/main" id="{E86EFB56-C5E6-4E3D-B44B-DD1B925E6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8209" y="3944286"/>
            <a:ext cx="1351870" cy="468000"/>
          </a:xfrm>
          <a:prstGeom prst="roundRect">
            <a:avLst>
              <a:gd name="adj" fmla="val 5315"/>
            </a:avLst>
          </a:prstGeom>
          <a:pattFill prst="wdUpDiag">
            <a:fgClr>
              <a:srgbClr val="C5E3FB"/>
            </a:fgClr>
            <a:bgClr>
              <a:srgbClr val="ABD8F7"/>
            </a:bgClr>
          </a:pattFill>
          <a:ln w="3175">
            <a:solidFill>
              <a:srgbClr val="67B8EF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 eaLnBrk="1" hangingPunct="1"/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시범 운영</a:t>
            </a:r>
          </a:p>
        </p:txBody>
      </p:sp>
      <p:sp>
        <p:nvSpPr>
          <p:cNvPr id="98" name="AutoShape 17">
            <a:extLst>
              <a:ext uri="{FF2B5EF4-FFF2-40B4-BE49-F238E27FC236}">
                <a16:creationId xmlns:a16="http://schemas.microsoft.com/office/drawing/2014/main" id="{F8DA9C34-B159-4344-87B5-41DA85F0E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8209" y="3453939"/>
            <a:ext cx="881059" cy="468000"/>
          </a:xfrm>
          <a:prstGeom prst="roundRect">
            <a:avLst>
              <a:gd name="adj" fmla="val 2991"/>
            </a:avLst>
          </a:prstGeom>
          <a:pattFill prst="wdUpDiag">
            <a:fgClr>
              <a:srgbClr val="C5E3FB"/>
            </a:fgClr>
            <a:bgClr>
              <a:srgbClr val="ABD8F7"/>
            </a:bgClr>
          </a:pattFill>
          <a:ln w="3175">
            <a:solidFill>
              <a:srgbClr val="67B8E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 eaLnBrk="1" hangingPunct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End User</a:t>
            </a:r>
          </a:p>
          <a:p>
            <a:pPr algn="ctr" eaLnBrk="1" hangingPunct="1"/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</a:p>
        </p:txBody>
      </p:sp>
      <p:sp>
        <p:nvSpPr>
          <p:cNvPr id="99" name="AutoShape 17">
            <a:extLst>
              <a:ext uri="{FF2B5EF4-FFF2-40B4-BE49-F238E27FC236}">
                <a16:creationId xmlns:a16="http://schemas.microsoft.com/office/drawing/2014/main" id="{7DB13626-0EC9-4438-ABEB-5B625D382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6552" y="4432329"/>
            <a:ext cx="1671657" cy="468000"/>
          </a:xfrm>
          <a:prstGeom prst="roundRect">
            <a:avLst>
              <a:gd name="adj" fmla="val 2991"/>
            </a:avLst>
          </a:prstGeom>
          <a:pattFill prst="wdUpDiag">
            <a:fgClr>
              <a:srgbClr val="C5E3FB"/>
            </a:fgClr>
            <a:bgClr>
              <a:srgbClr val="ABD8F7"/>
            </a:bgClr>
          </a:pattFill>
          <a:ln w="3175">
            <a:solidFill>
              <a:srgbClr val="67B8E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 eaLnBrk="1" hangingPunct="1"/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테스트</a:t>
            </a:r>
          </a:p>
        </p:txBody>
      </p:sp>
      <p:pic>
        <p:nvPicPr>
          <p:cNvPr id="58" name="Picture 205" descr="번개">
            <a:extLst>
              <a:ext uri="{FF2B5EF4-FFF2-40B4-BE49-F238E27FC236}">
                <a16:creationId xmlns:a16="http://schemas.microsoft.com/office/drawing/2014/main" id="{68A1C975-1275-44A1-817F-19959E948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8768" y="2268246"/>
            <a:ext cx="237074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 Box 164">
            <a:extLst>
              <a:ext uri="{FF2B5EF4-FFF2-40B4-BE49-F238E27FC236}">
                <a16:creationId xmlns:a16="http://schemas.microsoft.com/office/drawing/2014/main" id="{11569785-F54F-45BD-AC9C-2ADD9714C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7764" y="2556195"/>
            <a:ext cx="62036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 eaLnBrk="1" hangingPunct="1">
              <a:buFont typeface="Times New Roman" panose="02020603050405020304" pitchFamily="18" charset="0"/>
              <a:buNone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시범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9960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TO-BE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(ERP)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 Box 3">
            <a:extLst>
              <a:ext uri="{FF2B5EF4-FFF2-40B4-BE49-F238E27FC236}">
                <a16:creationId xmlns:a16="http://schemas.microsoft.com/office/drawing/2014/main" id="{44A8E59C-93B7-4F8E-B163-AD858EFAD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652908"/>
            <a:ext cx="9329738" cy="35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srgbClr val="000066"/>
                </a:solidFill>
              </a:rPr>
              <a:t>1</a:t>
            </a:r>
            <a:r>
              <a:rPr lang="en-US" altLang="ko-KR" sz="1600" kern="0">
                <a:solidFill>
                  <a:srgbClr val="000066"/>
                </a:solidFill>
              </a:rPr>
              <a:t>. </a:t>
            </a:r>
            <a:r>
              <a:rPr lang="ko-KR" altLang="en-US" sz="1600" kern="0">
                <a:solidFill>
                  <a:srgbClr val="000066"/>
                </a:solidFill>
              </a:rPr>
              <a:t>품목채번규칙</a:t>
            </a:r>
            <a:endParaRPr lang="en-US" altLang="ko-KR" sz="1600" kern="0" dirty="0">
              <a:solidFill>
                <a:srgbClr val="000066"/>
              </a:solidFill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4BF9C769-683A-48D4-A5AC-86116F51F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046040"/>
              </p:ext>
            </p:extLst>
          </p:nvPr>
        </p:nvGraphicFramePr>
        <p:xfrm>
          <a:off x="344488" y="1049179"/>
          <a:ext cx="3600450" cy="53455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0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AS-IS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99" marR="71999" marT="45727" marB="4572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447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39" marR="91439" marT="45727" marB="4572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주요 이슈</a:t>
                      </a:r>
                    </a:p>
                  </a:txBody>
                  <a:tcPr marL="91439" marR="91439" marT="45727" marB="4572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6180">
                <a:tc>
                  <a:txBody>
                    <a:bodyPr/>
                    <a:lstStyle/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기존 시스템의 품목코드 관리체계 부족 및 품목 기준정보관리 체계 미흡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많은 중복 코드발생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통합관리 코드 존재로 인한 관리 불편</a:t>
                      </a:r>
                    </a:p>
                  </a:txBody>
                  <a:tcPr marL="91439" marR="91439" marT="45727" marB="4572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7863FE1B-F67B-4063-97E8-CC7E1AFC3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854336"/>
              </p:ext>
            </p:extLst>
          </p:nvPr>
        </p:nvGraphicFramePr>
        <p:xfrm>
          <a:off x="3992766" y="1049179"/>
          <a:ext cx="5543550" cy="53287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TO-BE PROCESS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96" marR="71996" marT="45706" marB="457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68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447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36" marR="91436" marT="45706" marB="457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대응방안</a:t>
                      </a:r>
                    </a:p>
                  </a:txBody>
                  <a:tcPr marL="91436" marR="91436" marT="45706" marB="457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9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제품코드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및 원자재 코드에 대한 </a:t>
                      </a:r>
                      <a:r>
                        <a:rPr lang="ko-KR" altLang="en-US" sz="1200" kern="0" dirty="0" err="1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채번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규칙을 정하여 시스템 관리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중복코드 파악 용이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통합관리 코드 불필요에 따른 자재 관리 용이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1436" marR="91436" marT="45706" marB="457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2" name="모서리가 둥근 직사각형 30">
            <a:extLst>
              <a:ext uri="{FF2B5EF4-FFF2-40B4-BE49-F238E27FC236}">
                <a16:creationId xmlns:a16="http://schemas.microsoft.com/office/drawing/2014/main" id="{6FC11A05-A220-4066-867A-69DF46AB1018}"/>
              </a:ext>
            </a:extLst>
          </p:cNvPr>
          <p:cNvSpPr/>
          <p:nvPr/>
        </p:nvSpPr>
        <p:spPr bwMode="auto">
          <a:xfrm>
            <a:off x="1211069" y="2777419"/>
            <a:ext cx="1725336" cy="4318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000000"/>
                </a:solidFill>
                <a:latin typeface="+mn-ea"/>
              </a:rPr>
              <a:t>품목코드 </a:t>
            </a:r>
            <a:r>
              <a:rPr kumimoji="0" lang="ko-KR" altLang="en-US" sz="1200" kern="0" dirty="0" err="1">
                <a:solidFill>
                  <a:srgbClr val="000000"/>
                </a:solidFill>
                <a:latin typeface="+mn-ea"/>
              </a:rPr>
              <a:t>채번</a:t>
            </a:r>
            <a:r>
              <a:rPr kumimoji="0" lang="ko-KR" altLang="en-US" sz="1200" kern="0" dirty="0">
                <a:solidFill>
                  <a:srgbClr val="000000"/>
                </a:solidFill>
                <a:latin typeface="+mn-ea"/>
              </a:rPr>
              <a:t> 규칙 </a:t>
            </a:r>
            <a:endParaRPr kumimoji="0"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미 존재</a:t>
            </a:r>
            <a:endParaRPr kumimoji="0" lang="en-US" altLang="ko-KR" sz="12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B4D3C3EB-1D50-4D1B-B443-B7C8682344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2898" r="-535" b="41699"/>
          <a:stretch/>
        </p:blipFill>
        <p:spPr>
          <a:xfrm>
            <a:off x="3997942" y="1422136"/>
            <a:ext cx="3942938" cy="178708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134F259-50CB-49DA-8C1D-BA4F7D69B48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8310" y="3126371"/>
            <a:ext cx="3632349" cy="164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64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3C1D98-85B5-4785-80A0-A4E1C856C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904413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EB50E78-E5B1-49AD-826A-C958337C98FF}"/>
              </a:ext>
            </a:extLst>
          </p:cNvPr>
          <p:cNvSpPr/>
          <p:nvPr/>
        </p:nvSpPr>
        <p:spPr>
          <a:xfrm>
            <a:off x="847750" y="692696"/>
            <a:ext cx="1893809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eaLnBrk="0" latinLnBrk="0" hangingPunct="0"/>
            <a:r>
              <a:rPr lang="ko-KR" altLang="en-US" sz="5400" b="1" dirty="0">
                <a:ln w="0"/>
                <a:gradFill flip="none" rotWithShape="1">
                  <a:gsLst>
                    <a:gs pos="0">
                      <a:srgbClr val="66FFFF"/>
                    </a:gs>
                    <a:gs pos="50000">
                      <a:schemeClr val="bg1"/>
                    </a:gs>
                  </a:gsLst>
                  <a:lin ang="9600000" scaled="0"/>
                  <a:tileRect/>
                </a:gradFill>
                <a:effectLst>
                  <a:reflection blurRad="6350" stA="53000" endA="300" endPos="35500" dir="5400000" sy="-90000" algn="bl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en-US" altLang="ko-KR" sz="5400" b="1" dirty="0">
              <a:ln w="0"/>
              <a:gradFill flip="none" rotWithShape="1">
                <a:gsLst>
                  <a:gs pos="0">
                    <a:srgbClr val="66FFFF"/>
                  </a:gs>
                  <a:gs pos="50000">
                    <a:schemeClr val="bg1"/>
                  </a:gs>
                </a:gsLst>
                <a:lin ang="9600000" scaled="0"/>
                <a:tileRect/>
              </a:gradFill>
              <a:effectLst>
                <a:reflection blurRad="6350" stA="53000" endA="300" endPos="35500" dir="5400000" sy="-90000" algn="bl" rotWithShape="0"/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C4D0A8-836F-4FA0-A52F-BDB3C34835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2349" y="6370898"/>
            <a:ext cx="1369781" cy="375320"/>
          </a:xfrm>
          <a:prstGeom prst="rect">
            <a:avLst/>
          </a:prstGeom>
        </p:spPr>
      </p:pic>
      <p:sp>
        <p:nvSpPr>
          <p:cNvPr id="7" name="Rectangle 31">
            <a:extLst>
              <a:ext uri="{FF2B5EF4-FFF2-40B4-BE49-F238E27FC236}">
                <a16:creationId xmlns:a16="http://schemas.microsoft.com/office/drawing/2014/main" id="{26C9E52C-2B28-45E2-9784-65590CA83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7990" y="764704"/>
            <a:ext cx="6192688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>
            <a:noAutofit/>
          </a:bodyPr>
          <a:lstStyle/>
          <a:p>
            <a:pPr marL="357188" indent="-357188" latinLnBrk="0">
              <a:lnSpc>
                <a:spcPct val="150000"/>
              </a:lnSpc>
              <a:spcBef>
                <a:spcPts val="400"/>
              </a:spcBef>
              <a:buClr>
                <a:srgbClr val="00FFFF"/>
              </a:buClr>
              <a:buFont typeface="+mj-lt"/>
              <a:buAutoNum type="arabicPeriod"/>
            </a:pPr>
            <a:r>
              <a:rPr lang="ko-KR" altLang="en-US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추진 목표 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indent="-357188" latinLnBrk="0">
              <a:lnSpc>
                <a:spcPct val="150000"/>
              </a:lnSpc>
              <a:spcBef>
                <a:spcPts val="400"/>
              </a:spcBef>
              <a:buClr>
                <a:srgbClr val="00FFFF"/>
              </a:buClr>
              <a:buFont typeface="+mj-lt"/>
              <a:buAutoNum type="arabicPeriod"/>
            </a:pPr>
            <a:r>
              <a:rPr lang="ko-KR" altLang="en-US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indent="-357188" latinLnBrk="0">
              <a:lnSpc>
                <a:spcPct val="150000"/>
              </a:lnSpc>
              <a:spcBef>
                <a:spcPts val="400"/>
              </a:spcBef>
              <a:buClr>
                <a:srgbClr val="00FFFF"/>
              </a:buClr>
              <a:buFont typeface="+mj-lt"/>
              <a:buAutoNum type="arabicPeriod"/>
            </a:pPr>
            <a:r>
              <a:rPr lang="ko-KR" altLang="en-US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추진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</a:t>
            </a:r>
          </a:p>
          <a:p>
            <a:pPr marL="357188" indent="-357188" latinLnBrk="0">
              <a:lnSpc>
                <a:spcPct val="150000"/>
              </a:lnSpc>
              <a:spcBef>
                <a:spcPts val="400"/>
              </a:spcBef>
              <a:buClr>
                <a:srgbClr val="00FFFF"/>
              </a:buClr>
              <a:buFont typeface="+mj-lt"/>
              <a:buAutoNum type="arabicPeriod"/>
            </a:pPr>
            <a:r>
              <a:rPr lang="ko-KR" altLang="en-US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</a:t>
            </a:r>
            <a:r>
              <a:rPr lang="en-US" altLang="ko-KR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TO-BE </a:t>
            </a:r>
            <a:r>
              <a:rPr lang="ko-KR" altLang="en-US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indent="-357188" latinLnBrk="0">
              <a:lnSpc>
                <a:spcPct val="150000"/>
              </a:lnSpc>
              <a:spcBef>
                <a:spcPts val="400"/>
              </a:spcBef>
              <a:buClr>
                <a:srgbClr val="00FFFF"/>
              </a:buClr>
              <a:buFont typeface="+mj-lt"/>
              <a:buAutoNum type="arabicPeriod"/>
            </a:pPr>
            <a:r>
              <a:rPr lang="ko-KR" altLang="en-US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개발 내역요약</a:t>
            </a:r>
            <a:endParaRPr lang="en-US" altLang="ko-KR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indent="-357188" latinLnBrk="0">
              <a:lnSpc>
                <a:spcPct val="150000"/>
              </a:lnSpc>
              <a:spcBef>
                <a:spcPts val="400"/>
              </a:spcBef>
              <a:buClr>
                <a:srgbClr val="00FFFF"/>
              </a:buClr>
              <a:buFont typeface="+mj-lt"/>
              <a:buAutoNum type="arabicPeriod"/>
            </a:pPr>
            <a:r>
              <a:rPr lang="ko-KR" altLang="en-US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개발 내역상세 </a:t>
            </a:r>
            <a:r>
              <a:rPr lang="en-US" altLang="ko-KR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주요화면</a:t>
            </a:r>
            <a:r>
              <a:rPr lang="en-US" altLang="ko-KR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marL="357188" indent="-357188" latinLnBrk="0">
              <a:lnSpc>
                <a:spcPct val="150000"/>
              </a:lnSpc>
              <a:spcBef>
                <a:spcPts val="400"/>
              </a:spcBef>
              <a:buClr>
                <a:srgbClr val="00FFFF"/>
              </a:buClr>
              <a:buFont typeface="+mj-lt"/>
              <a:buAutoNum type="arabicPeriod"/>
            </a:pPr>
            <a:r>
              <a:rPr lang="ko-KR" altLang="en-US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추진일정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indent="-357188" latinLnBrk="0">
              <a:lnSpc>
                <a:spcPct val="150000"/>
              </a:lnSpc>
              <a:spcBef>
                <a:spcPts val="400"/>
              </a:spcBef>
              <a:buClr>
                <a:srgbClr val="00FFFF"/>
              </a:buClr>
              <a:buFont typeface="+mj-lt"/>
              <a:buAutoNum type="arabicPeriod"/>
            </a:pP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indent="-357188" latinLnBrk="0">
              <a:lnSpc>
                <a:spcPct val="150000"/>
              </a:lnSpc>
              <a:spcBef>
                <a:spcPts val="400"/>
              </a:spcBef>
              <a:buClr>
                <a:srgbClr val="00FFFF"/>
              </a:buClr>
              <a:buFont typeface="+mj-lt"/>
              <a:buAutoNum type="arabicPeriod"/>
            </a:pP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0584B-6797-42BE-9C14-1E6E18ECEE85}"/>
              </a:ext>
            </a:extLst>
          </p:cNvPr>
          <p:cNvSpPr txBox="1"/>
          <p:nvPr/>
        </p:nvSpPr>
        <p:spPr>
          <a:xfrm>
            <a:off x="8206057" y="116632"/>
            <a:ext cx="1576073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WWW.BIZENTRO.COM</a:t>
            </a:r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F0DF46-5595-4577-8297-C0BBF31D0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78" y="6458186"/>
            <a:ext cx="1893809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59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TO-BE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(ERP)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B592634-1C8D-4FAD-9BA6-B5FEF6A769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1330" y="1412776"/>
            <a:ext cx="5206421" cy="3345819"/>
          </a:xfrm>
          <a:prstGeom prst="rect">
            <a:avLst/>
          </a:prstGeom>
        </p:spPr>
      </p:pic>
      <p:sp>
        <p:nvSpPr>
          <p:cNvPr id="9" name="Text Box 3">
            <a:extLst>
              <a:ext uri="{FF2B5EF4-FFF2-40B4-BE49-F238E27FC236}">
                <a16:creationId xmlns:a16="http://schemas.microsoft.com/office/drawing/2014/main" id="{DADAC883-B359-4BDF-A089-01B1CD221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652908"/>
            <a:ext cx="9329738" cy="35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srgbClr val="000066"/>
                </a:solidFill>
              </a:rPr>
              <a:t>2</a:t>
            </a:r>
            <a:r>
              <a:rPr lang="en-US" altLang="ko-KR" sz="1600" kern="0">
                <a:solidFill>
                  <a:srgbClr val="000066"/>
                </a:solidFill>
              </a:rPr>
              <a:t>. </a:t>
            </a:r>
            <a:r>
              <a:rPr lang="ko-KR" altLang="en-US" sz="1600" kern="0">
                <a:solidFill>
                  <a:srgbClr val="000066"/>
                </a:solidFill>
              </a:rPr>
              <a:t>제품코드생성관리</a:t>
            </a:r>
            <a:endParaRPr lang="en-US" altLang="ko-KR" sz="1600" kern="0" dirty="0">
              <a:solidFill>
                <a:srgbClr val="000066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CD20EBA-42F6-49F1-8158-C7D17DD07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550016"/>
              </p:ext>
            </p:extLst>
          </p:nvPr>
        </p:nvGraphicFramePr>
        <p:xfrm>
          <a:off x="344488" y="1049179"/>
          <a:ext cx="3600450" cy="53455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0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AS-IS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99" marR="71999" marT="45727" marB="4572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447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39" marR="91439" marT="45727" marB="4572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주요 이슈</a:t>
                      </a:r>
                    </a:p>
                  </a:txBody>
                  <a:tcPr marL="91439" marR="91439" marT="45727" marB="4572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6180">
                <a:tc>
                  <a:txBody>
                    <a:bodyPr/>
                    <a:lstStyle/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3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필요시 마다 필요부서에서 제품코드를 생성하여 사용하는 방식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3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중복 제품코드 혼재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, BOM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관리의 어려움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3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제품코드 생성 후 바로 사용에 따른 혼란가중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3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제품생산시 제조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LT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관리 어려움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91439" marR="91439" marT="45727" marB="4572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42AB342-688F-4E5B-85E3-0D90A1802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516256"/>
              </p:ext>
            </p:extLst>
          </p:nvPr>
        </p:nvGraphicFramePr>
        <p:xfrm>
          <a:off x="3992766" y="1049179"/>
          <a:ext cx="5543550" cy="53287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TO-BE PROCESS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96" marR="71996" marT="45706" marB="457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68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447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36" marR="91436" marT="45706" marB="457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대응방안</a:t>
                      </a:r>
                    </a:p>
                  </a:txBody>
                  <a:tcPr marL="91436" marR="91436" marT="45706" marB="457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9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4"/>
                        </a:buBlip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필요부서 요청에 의한 생산팀 제품코드 생성관리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4"/>
                        </a:buBlip>
                        <a:tabLst/>
                        <a:defRPr/>
                      </a:pP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4"/>
                        </a:buBlip>
                        <a:tabLst/>
                        <a:defRPr/>
                      </a:pP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중복코드 등록 최소화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에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따른 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BOM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관리 쉬움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4"/>
                        </a:buBlip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제품코드 생성 후 </a:t>
                      </a:r>
                      <a:r>
                        <a:rPr lang="ko-KR" altLang="en-US" sz="1200" kern="0" dirty="0" err="1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공장별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활성화에 따른 사용 유무 결정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4"/>
                        </a:buBlip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200" kern="0" dirty="0" err="1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제품코드별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제조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LT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관리가 가능하여 생산예측일자 파악에 용이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1436" marR="91436" marT="45706" marB="457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모서리가 둥근 직사각형 30">
            <a:extLst>
              <a:ext uri="{FF2B5EF4-FFF2-40B4-BE49-F238E27FC236}">
                <a16:creationId xmlns:a16="http://schemas.microsoft.com/office/drawing/2014/main" id="{69A458DA-AD19-4BA0-A29D-C59E54E965EA}"/>
              </a:ext>
            </a:extLst>
          </p:cNvPr>
          <p:cNvSpPr/>
          <p:nvPr/>
        </p:nvSpPr>
        <p:spPr bwMode="auto">
          <a:xfrm>
            <a:off x="1211069" y="2777419"/>
            <a:ext cx="1725336" cy="4318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000000"/>
                </a:solidFill>
                <a:latin typeface="+mn-ea"/>
              </a:rPr>
              <a:t>품목코드 생성부서</a:t>
            </a:r>
            <a:endParaRPr kumimoji="0" lang="en-US" altLang="ko-KR" sz="1200" kern="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9198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079BF7-17A7-4636-832F-FBCF67501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238470"/>
              </p:ext>
            </p:extLst>
          </p:nvPr>
        </p:nvGraphicFramePr>
        <p:xfrm>
          <a:off x="3992766" y="1049179"/>
          <a:ext cx="5543550" cy="53287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TO-BE PROCESS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96" marR="71996" marT="45706" marB="457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68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447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36" marR="91436" marT="45706" marB="457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대응방안</a:t>
                      </a:r>
                    </a:p>
                  </a:txBody>
                  <a:tcPr marL="91436" marR="91436" marT="45706" marB="457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9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설계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제조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BOM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은 분리 및 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BOM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유형에 따른 버전 관리로 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BOM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관리 쉬움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BOM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유형에 따른 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Major BOM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선택관리에 따른 생산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BOM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선택이 쉬움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설계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제조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BOM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분리 및 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BOM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유형관리 및 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Major BOM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관리에 따른 생산제품 이력 추적 관리가 쉬움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1436" marR="91436" marT="45706" marB="457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TO-BE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(ERP)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657E7E36-C5B0-41B4-82A6-B9A4E6369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652908"/>
            <a:ext cx="9329738" cy="35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srgbClr val="000066"/>
                </a:solidFill>
              </a:rPr>
              <a:t>3</a:t>
            </a:r>
            <a:r>
              <a:rPr lang="en-US" altLang="ko-KR" sz="1600" kern="0">
                <a:solidFill>
                  <a:srgbClr val="000066"/>
                </a:solidFill>
              </a:rPr>
              <a:t>. </a:t>
            </a:r>
            <a:r>
              <a:rPr lang="ko-KR" altLang="en-US" sz="1600" kern="0">
                <a:solidFill>
                  <a:srgbClr val="000066"/>
                </a:solidFill>
              </a:rPr>
              <a:t>제조</a:t>
            </a:r>
            <a:r>
              <a:rPr lang="en-US" altLang="ko-KR" sz="1600" kern="0" dirty="0">
                <a:solidFill>
                  <a:srgbClr val="000066"/>
                </a:solidFill>
              </a:rPr>
              <a:t>BOM</a:t>
            </a:r>
            <a:r>
              <a:rPr lang="ko-KR" altLang="en-US" sz="1600" kern="0" dirty="0">
                <a:solidFill>
                  <a:srgbClr val="000066"/>
                </a:solidFill>
              </a:rPr>
              <a:t>관리</a:t>
            </a:r>
            <a:endParaRPr lang="en-US" altLang="ko-KR" sz="1600" kern="0" dirty="0">
              <a:solidFill>
                <a:srgbClr val="000066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787028B-4AF5-4747-B37B-FA44779E8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077738"/>
              </p:ext>
            </p:extLst>
          </p:nvPr>
        </p:nvGraphicFramePr>
        <p:xfrm>
          <a:off x="344488" y="1049179"/>
          <a:ext cx="3600450" cy="53455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0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AS-IS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99" marR="71999" marT="45727" marB="4572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447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39" marR="91439" marT="45727" marB="4572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주요 이슈</a:t>
                      </a:r>
                    </a:p>
                  </a:txBody>
                  <a:tcPr marL="91439" marR="91439" marT="45727" marB="4572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6180">
                <a:tc>
                  <a:txBody>
                    <a:bodyPr/>
                    <a:lstStyle/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3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설계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제조 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BOM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 혼재에 따른 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BOM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관리 어려움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3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많은 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BOM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버전으로 인한 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Major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BOM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선택이 어려움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3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생산제품의 이력추적 관리의 어려움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91439" marR="91439" marT="45727" marB="4572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모서리가 둥근 직사각형 30">
            <a:extLst>
              <a:ext uri="{FF2B5EF4-FFF2-40B4-BE49-F238E27FC236}">
                <a16:creationId xmlns:a16="http://schemas.microsoft.com/office/drawing/2014/main" id="{5DCF4DC0-8817-4AF2-B187-D8D2B2EDA80A}"/>
              </a:ext>
            </a:extLst>
          </p:cNvPr>
          <p:cNvSpPr/>
          <p:nvPr/>
        </p:nvSpPr>
        <p:spPr bwMode="auto">
          <a:xfrm>
            <a:off x="1211069" y="2777419"/>
            <a:ext cx="1725336" cy="4318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설계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제조 구분없이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BOM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관리</a:t>
            </a:r>
            <a:endParaRPr kumimoji="0" lang="en-US" altLang="ko-KR" sz="12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69EC3AD-FF7A-4D08-821D-D5DE584D41C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2126" y="1484784"/>
            <a:ext cx="5175240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65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TO-BE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(ERP)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2E5E907-8493-4CF5-A8E1-42425C670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355304"/>
              </p:ext>
            </p:extLst>
          </p:nvPr>
        </p:nvGraphicFramePr>
        <p:xfrm>
          <a:off x="3992766" y="1049179"/>
          <a:ext cx="5543550" cy="53287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TO-BE PROCESS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96" marR="71996" marT="45706" marB="457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68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447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36" marR="91436" marT="45706" marB="457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대응방안</a:t>
                      </a:r>
                    </a:p>
                  </a:txBody>
                  <a:tcPr marL="91436" marR="91436" marT="45706" marB="457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9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BOM,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라우팅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공정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자품목투입정보를 세분화에 의한 체계적 관리 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라우팅 버전 관리에 따른 공정관리의 효율적 관리 가능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200" kern="0" dirty="0" err="1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라우팅별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각 세부 공정별 </a:t>
                      </a:r>
                      <a:r>
                        <a:rPr lang="ko-KR" altLang="en-US" sz="1200" kern="0" dirty="0" err="1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자품목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투입정보 관리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200" kern="0" dirty="0" err="1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라우팅별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각 세부 공정별 설비 관리 가능 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1436" marR="91436" marT="45706" marB="457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 Box 3">
            <a:extLst>
              <a:ext uri="{FF2B5EF4-FFF2-40B4-BE49-F238E27FC236}">
                <a16:creationId xmlns:a16="http://schemas.microsoft.com/office/drawing/2014/main" id="{FBF7D01E-6BA3-43E0-B890-37F8BA1A8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652908"/>
            <a:ext cx="9329738" cy="35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srgbClr val="000066"/>
                </a:solidFill>
              </a:rPr>
              <a:t>4</a:t>
            </a:r>
            <a:r>
              <a:rPr lang="en-US" altLang="ko-KR" sz="1600" kern="0">
                <a:solidFill>
                  <a:srgbClr val="000066"/>
                </a:solidFill>
              </a:rPr>
              <a:t>. </a:t>
            </a:r>
            <a:r>
              <a:rPr lang="ko-KR" altLang="en-US" sz="1600" kern="0">
                <a:solidFill>
                  <a:srgbClr val="000066"/>
                </a:solidFill>
              </a:rPr>
              <a:t>라우팅관리</a:t>
            </a:r>
            <a:endParaRPr lang="en-US" altLang="ko-KR" sz="1600" kern="0" dirty="0">
              <a:solidFill>
                <a:srgbClr val="000066"/>
              </a:solidFill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543622E-FAB3-4C8E-865B-49E8ABDB6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504307"/>
              </p:ext>
            </p:extLst>
          </p:nvPr>
        </p:nvGraphicFramePr>
        <p:xfrm>
          <a:off x="344488" y="1049179"/>
          <a:ext cx="3600450" cy="53455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0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AS-IS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99" marR="71999" marT="45727" marB="4572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447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39" marR="91439" marT="45727" marB="4572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주요 이슈</a:t>
                      </a:r>
                    </a:p>
                  </a:txBody>
                  <a:tcPr marL="91439" marR="91439" marT="45727" marB="4572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6180">
                <a:tc>
                  <a:txBody>
                    <a:bodyPr/>
                    <a:lstStyle/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3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작업장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라우팅 관리 미흡에 따른 공정관리의 어려움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3"/>
                        </a:buBlip>
                        <a:tabLst/>
                      </a:pP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BOM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등록시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 공정을 </a:t>
                      </a:r>
                      <a:r>
                        <a:rPr kumimoji="1" lang="ko-KR" altLang="en-US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맵핑관리에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 따른 많은 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BOM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버전 발생 및 관리의 어려움 발생 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3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공정별 </a:t>
                      </a:r>
                      <a:r>
                        <a:rPr kumimoji="1" lang="ko-KR" altLang="en-US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자품목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 투입 정보 및 설비 관리의 어려움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91439" marR="91439" marT="45727" marB="4572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모서리가 둥근 직사각형 30">
            <a:extLst>
              <a:ext uri="{FF2B5EF4-FFF2-40B4-BE49-F238E27FC236}">
                <a16:creationId xmlns:a16="http://schemas.microsoft.com/office/drawing/2014/main" id="{E47D7999-62C1-4D78-BC56-E90D04FD2168}"/>
              </a:ext>
            </a:extLst>
          </p:cNvPr>
          <p:cNvSpPr/>
          <p:nvPr/>
        </p:nvSpPr>
        <p:spPr bwMode="auto">
          <a:xfrm>
            <a:off x="1211069" y="2777419"/>
            <a:ext cx="1725336" cy="4318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kern="0" dirty="0">
                <a:solidFill>
                  <a:srgbClr val="000000"/>
                </a:solidFill>
                <a:latin typeface="+mn-ea"/>
              </a:rPr>
              <a:t>라우팅 관리 미흡</a:t>
            </a:r>
            <a:endParaRPr kumimoji="0" lang="en-US" altLang="ko-KR" sz="12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2A331F-F0D1-4DAD-984F-B08D1D44CC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2126" y="1484784"/>
            <a:ext cx="5175240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50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234950" y="652908"/>
            <a:ext cx="9329738" cy="35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srgbClr val="000066"/>
                </a:solidFill>
              </a:rPr>
              <a:t>5</a:t>
            </a:r>
            <a:r>
              <a:rPr lang="en-US" altLang="ko-KR" sz="1600" kern="0">
                <a:solidFill>
                  <a:srgbClr val="000066"/>
                </a:solidFill>
              </a:rPr>
              <a:t>. </a:t>
            </a:r>
            <a:r>
              <a:rPr lang="ko-KR" altLang="en-US" sz="1600" kern="0">
                <a:solidFill>
                  <a:srgbClr val="000066"/>
                </a:solidFill>
              </a:rPr>
              <a:t>슬리팅 </a:t>
            </a:r>
            <a:r>
              <a:rPr lang="ko-KR" altLang="en-US" sz="1600" kern="0" dirty="0">
                <a:solidFill>
                  <a:srgbClr val="000066"/>
                </a:solidFill>
              </a:rPr>
              <a:t>자재관리</a:t>
            </a:r>
            <a:endParaRPr lang="en-US" altLang="ko-KR" sz="1600" kern="0" dirty="0">
              <a:solidFill>
                <a:srgbClr val="000066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black">
          <a:xfrm>
            <a:off x="306339" y="73563"/>
            <a:ext cx="4580791" cy="3666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marL="380924" indent="-380924"/>
            <a:r>
              <a:rPr lang="en-US" altLang="ko-KR" sz="2100" dirty="0">
                <a:solidFill>
                  <a:srgbClr val="FFFFFF"/>
                </a:solidFill>
              </a:rPr>
              <a:t>3. </a:t>
            </a:r>
            <a:r>
              <a:rPr lang="ko-KR" altLang="en-US" sz="2100" dirty="0">
                <a:solidFill>
                  <a:srgbClr val="FFFFFF"/>
                </a:solidFill>
              </a:rPr>
              <a:t>부문별 </a:t>
            </a:r>
            <a:r>
              <a:rPr lang="en-US" altLang="ko-KR" sz="2100" dirty="0">
                <a:solidFill>
                  <a:srgbClr val="FFFFFF"/>
                </a:solidFill>
              </a:rPr>
              <a:t>To-BE </a:t>
            </a:r>
            <a:r>
              <a:rPr lang="ko-KR" altLang="en-US" sz="2100" dirty="0">
                <a:solidFill>
                  <a:srgbClr val="FFFFFF"/>
                </a:solidFill>
              </a:rPr>
              <a:t>방안</a:t>
            </a:r>
            <a:r>
              <a:rPr lang="en-US" altLang="ko-KR" sz="2100" dirty="0">
                <a:solidFill>
                  <a:srgbClr val="FFFFFF"/>
                </a:solidFill>
              </a:rPr>
              <a:t> </a:t>
            </a:r>
            <a:endParaRPr lang="ko-KR" altLang="en-US" sz="2100" dirty="0">
              <a:solidFill>
                <a:srgbClr val="FFFFFF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097598" y="87344"/>
            <a:ext cx="2667290" cy="352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457109" indent="-266647" algn="r">
              <a:lnSpc>
                <a:spcPct val="101000"/>
              </a:lnSpc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Ⅱ</a:t>
            </a:r>
            <a:r>
              <a:rPr lang="en-US" altLang="ko-KR" b="1" dirty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b="1" dirty="0">
                <a:latin typeface="Arial" pitchFamily="34" charset="0"/>
                <a:ea typeface="돋움" pitchFamily="50" charset="-127"/>
              </a:rPr>
              <a:t>프로젝트 추진 현황</a:t>
            </a:r>
          </a:p>
        </p:txBody>
      </p:sp>
      <p:sp>
        <p:nvSpPr>
          <p:cNvPr id="5" name="Line 13"/>
          <p:cNvSpPr>
            <a:spLocks noChangeShapeType="1"/>
          </p:cNvSpPr>
          <p:nvPr/>
        </p:nvSpPr>
        <p:spPr bwMode="auto">
          <a:xfrm>
            <a:off x="6104181" y="87849"/>
            <a:ext cx="0" cy="452364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latinLnBrk="0"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570672"/>
              </p:ext>
            </p:extLst>
          </p:nvPr>
        </p:nvGraphicFramePr>
        <p:xfrm>
          <a:off x="344433" y="1053329"/>
          <a:ext cx="3599873" cy="53446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99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9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AS-IS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7" marR="7198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928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4" marR="914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6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주요 이슈</a:t>
                      </a:r>
                    </a:p>
                  </a:txBody>
                  <a:tcPr marL="91424" marR="914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5972">
                <a:tc>
                  <a:txBody>
                    <a:bodyPr/>
                    <a:lstStyle/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CR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원자재성으로 관리에 따른 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MR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원단 구매 량 파악의 어려움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CR </a:t>
                      </a:r>
                      <a:r>
                        <a:rPr kumimoji="1" lang="ko-KR" altLang="en-US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원자재서으로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 관리에 따른 제조원가 산출 불가</a:t>
                      </a:r>
                    </a:p>
                  </a:txBody>
                  <a:tcPr marL="91424" marR="914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074391"/>
              </p:ext>
            </p:extLst>
          </p:nvPr>
        </p:nvGraphicFramePr>
        <p:xfrm>
          <a:off x="3992126" y="1053329"/>
          <a:ext cx="5542662" cy="532792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42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99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TO-BE PROCESS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4" marR="71984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68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928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대응방안</a:t>
                      </a:r>
                    </a:p>
                  </a:txBody>
                  <a:tcPr marL="91421" marR="91421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92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CR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반제품화에 따른 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MR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원단 구매 량 자동 계산 및 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CR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반제품 생산예측가능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endParaRPr lang="en-US" altLang="ko-KR" sz="1200" b="0" kern="0" baseline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en-US" altLang="ko-KR" sz="1200" b="0" kern="0" baseline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CR </a:t>
                      </a:r>
                      <a:r>
                        <a:rPr lang="ko-KR" altLang="en-US" sz="1200" b="0" kern="0" baseline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반제품화에 따른 제조원가 산출 가능</a:t>
                      </a:r>
                      <a:endParaRPr lang="ko-KR" altLang="en-US" sz="1200" b="0" baseline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모서리가 둥근 직사각형 30">
            <a:extLst>
              <a:ext uri="{FF2B5EF4-FFF2-40B4-BE49-F238E27FC236}">
                <a16:creationId xmlns:a16="http://schemas.microsoft.com/office/drawing/2014/main" id="{ACE4ACE6-1EF2-44C6-B419-028B78E863AD}"/>
              </a:ext>
            </a:extLst>
          </p:cNvPr>
          <p:cNvSpPr/>
          <p:nvPr/>
        </p:nvSpPr>
        <p:spPr bwMode="auto">
          <a:xfrm>
            <a:off x="1211069" y="2705699"/>
            <a:ext cx="1725336" cy="4318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kern="0" dirty="0" err="1">
                <a:solidFill>
                  <a:srgbClr val="000000"/>
                </a:solidFill>
                <a:latin typeface="+mn-ea"/>
              </a:rPr>
              <a:t>슬리팅</a:t>
            </a:r>
            <a:r>
              <a:rPr kumimoji="0" lang="en-US" altLang="ko-KR" sz="1200" kern="0" dirty="0">
                <a:solidFill>
                  <a:srgbClr val="000000"/>
                </a:solidFill>
                <a:latin typeface="+mn-ea"/>
              </a:rPr>
              <a:t>(CR)</a:t>
            </a:r>
            <a:r>
              <a:rPr kumimoji="0" lang="ko-KR" altLang="en-US" sz="1200" kern="0" dirty="0">
                <a:solidFill>
                  <a:srgbClr val="000000"/>
                </a:solidFill>
                <a:latin typeface="+mn-ea"/>
              </a:rPr>
              <a:t>자재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소요량파악</a:t>
            </a:r>
            <a:endParaRPr kumimoji="0" lang="en-US" altLang="ko-KR" sz="12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모서리가 둥근 직사각형 30">
            <a:extLst>
              <a:ext uri="{FF2B5EF4-FFF2-40B4-BE49-F238E27FC236}">
                <a16:creationId xmlns:a16="http://schemas.microsoft.com/office/drawing/2014/main" id="{163578AD-153C-4EBB-982D-A2448D6844BC}"/>
              </a:ext>
            </a:extLst>
          </p:cNvPr>
          <p:cNvSpPr/>
          <p:nvPr/>
        </p:nvSpPr>
        <p:spPr bwMode="auto">
          <a:xfrm>
            <a:off x="1211069" y="3576916"/>
            <a:ext cx="1725336" cy="4318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CR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자재 역산 </a:t>
            </a:r>
            <a:r>
              <a:rPr kumimoji="0" lang="en-US" altLang="ko-KR" sz="1200" kern="0" dirty="0">
                <a:solidFill>
                  <a:srgbClr val="000000"/>
                </a:solidFill>
                <a:latin typeface="+mn-ea"/>
              </a:rPr>
              <a:t>MR</a:t>
            </a:r>
            <a:r>
              <a:rPr kumimoji="0" lang="ko-KR" altLang="en-US" sz="1200" kern="0" dirty="0">
                <a:solidFill>
                  <a:srgbClr val="000000"/>
                </a:solidFill>
                <a:latin typeface="+mn-ea"/>
              </a:rPr>
              <a:t>원단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소요량파악</a:t>
            </a:r>
            <a:endParaRPr kumimoji="0" lang="en-US" altLang="ko-KR" sz="12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모서리가 둥근 직사각형 30">
            <a:extLst>
              <a:ext uri="{FF2B5EF4-FFF2-40B4-BE49-F238E27FC236}">
                <a16:creationId xmlns:a16="http://schemas.microsoft.com/office/drawing/2014/main" id="{07D0268F-D238-4910-AA3F-913FABEF5392}"/>
              </a:ext>
            </a:extLst>
          </p:cNvPr>
          <p:cNvSpPr/>
          <p:nvPr/>
        </p:nvSpPr>
        <p:spPr bwMode="auto">
          <a:xfrm>
            <a:off x="1211069" y="1841807"/>
            <a:ext cx="1725336" cy="4318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수작업 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dirty="0" err="1">
                <a:solidFill>
                  <a:srgbClr val="000000"/>
                </a:solidFill>
                <a:latin typeface="+mn-ea"/>
              </a:rPr>
              <a:t>자재소요량계산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F344EFF-5BDB-49D7-9351-72117D10E843}"/>
              </a:ext>
            </a:extLst>
          </p:cNvPr>
          <p:cNvCxnSpPr>
            <a:stCxn id="10" idx="2"/>
            <a:endCxn id="8" idx="0"/>
          </p:cNvCxnSpPr>
          <p:nvPr/>
        </p:nvCxnSpPr>
        <p:spPr>
          <a:xfrm>
            <a:off x="2073737" y="2273607"/>
            <a:ext cx="0" cy="432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B30A7AD-C97F-42F5-9983-311A89D04195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073737" y="3156631"/>
            <a:ext cx="0" cy="420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30">
            <a:extLst>
              <a:ext uri="{FF2B5EF4-FFF2-40B4-BE49-F238E27FC236}">
                <a16:creationId xmlns:a16="http://schemas.microsoft.com/office/drawing/2014/main" id="{C57B385F-DEDB-4460-BFD3-F85722F2F0C7}"/>
              </a:ext>
            </a:extLst>
          </p:cNvPr>
          <p:cNvSpPr/>
          <p:nvPr/>
        </p:nvSpPr>
        <p:spPr bwMode="auto">
          <a:xfrm>
            <a:off x="6104334" y="1701344"/>
            <a:ext cx="1440160" cy="4318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kern="0" dirty="0" err="1">
                <a:solidFill>
                  <a:srgbClr val="000000"/>
                </a:solidFill>
                <a:latin typeface="+mn-ea"/>
              </a:rPr>
              <a:t>슬리팅</a:t>
            </a:r>
            <a:r>
              <a:rPr kumimoji="0" lang="en-US" altLang="ko-KR" sz="1200" kern="0" dirty="0">
                <a:solidFill>
                  <a:srgbClr val="000000"/>
                </a:solidFill>
                <a:latin typeface="+mn-ea"/>
              </a:rPr>
              <a:t>(CR)</a:t>
            </a:r>
            <a:r>
              <a:rPr kumimoji="0" lang="ko-KR" altLang="en-US" sz="1200" kern="0" dirty="0">
                <a:solidFill>
                  <a:srgbClr val="000000"/>
                </a:solidFill>
                <a:latin typeface="+mn-ea"/>
              </a:rPr>
              <a:t>반제품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소요량파악</a:t>
            </a:r>
            <a:endParaRPr kumimoji="0" lang="en-US" altLang="ko-KR" sz="12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" name="모서리가 둥근 직사각형 30">
            <a:extLst>
              <a:ext uri="{FF2B5EF4-FFF2-40B4-BE49-F238E27FC236}">
                <a16:creationId xmlns:a16="http://schemas.microsoft.com/office/drawing/2014/main" id="{25C87607-C06E-483E-9C6E-105A4A005172}"/>
              </a:ext>
            </a:extLst>
          </p:cNvPr>
          <p:cNvSpPr/>
          <p:nvPr/>
        </p:nvSpPr>
        <p:spPr bwMode="auto">
          <a:xfrm>
            <a:off x="8066592" y="1700808"/>
            <a:ext cx="1350110" cy="4318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dirty="0" err="1">
                <a:solidFill>
                  <a:srgbClr val="000000"/>
                </a:solidFill>
                <a:latin typeface="+mn-ea"/>
              </a:rPr>
              <a:t>자품목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kumimoji="0" lang="en-US" altLang="ko-KR" sz="1200" kern="0" dirty="0">
                <a:solidFill>
                  <a:srgbClr val="000000"/>
                </a:solidFill>
                <a:latin typeface="+mn-ea"/>
              </a:rPr>
              <a:t>MR</a:t>
            </a:r>
            <a:r>
              <a:rPr kumimoji="0" lang="ko-KR" altLang="en-US" sz="1200" kern="0" dirty="0">
                <a:solidFill>
                  <a:srgbClr val="000000"/>
                </a:solidFill>
                <a:latin typeface="+mn-ea"/>
              </a:rPr>
              <a:t>원단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소요량 자동파악</a:t>
            </a:r>
            <a:endParaRPr kumimoji="0" lang="en-US" altLang="ko-KR" sz="12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" name="모서리가 둥근 직사각형 30">
            <a:extLst>
              <a:ext uri="{FF2B5EF4-FFF2-40B4-BE49-F238E27FC236}">
                <a16:creationId xmlns:a16="http://schemas.microsoft.com/office/drawing/2014/main" id="{1053CC11-D5F2-481C-A2B8-64F2891C07B6}"/>
              </a:ext>
            </a:extLst>
          </p:cNvPr>
          <p:cNvSpPr/>
          <p:nvPr/>
        </p:nvSpPr>
        <p:spPr bwMode="auto">
          <a:xfrm>
            <a:off x="4160118" y="1701096"/>
            <a:ext cx="1440160" cy="4318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MRP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200" kern="0" dirty="0" err="1">
                <a:solidFill>
                  <a:srgbClr val="000000"/>
                </a:solidFill>
                <a:latin typeface="+mn-ea"/>
              </a:rPr>
              <a:t>자재소요량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계산 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937F0FC-40B0-4569-89F0-C9CC4159B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280" y="2322466"/>
            <a:ext cx="5084268" cy="2258951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CC27063-9163-4540-A502-8269CDAC7C35}"/>
              </a:ext>
            </a:extLst>
          </p:cNvPr>
          <p:cNvCxnSpPr>
            <a:stCxn id="18" idx="3"/>
            <a:endCxn id="16" idx="1"/>
          </p:cNvCxnSpPr>
          <p:nvPr/>
        </p:nvCxnSpPr>
        <p:spPr>
          <a:xfrm>
            <a:off x="5600278" y="1916996"/>
            <a:ext cx="504056" cy="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F20F719-EFF3-4D20-B3AF-59CFC9C9585F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7544494" y="1916708"/>
            <a:ext cx="522098" cy="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707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234950" y="652908"/>
            <a:ext cx="9329738" cy="35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srgbClr val="000066"/>
                </a:solidFill>
              </a:rPr>
              <a:t>6</a:t>
            </a:r>
            <a:r>
              <a:rPr lang="en-US" altLang="ko-KR" sz="1600" kern="0">
                <a:solidFill>
                  <a:srgbClr val="000066"/>
                </a:solidFill>
              </a:rPr>
              <a:t>. </a:t>
            </a:r>
            <a:r>
              <a:rPr lang="ko-KR" altLang="en-US" sz="1600" kern="0" dirty="0">
                <a:solidFill>
                  <a:srgbClr val="000066"/>
                </a:solidFill>
              </a:rPr>
              <a:t>생산부문</a:t>
            </a:r>
            <a:endParaRPr lang="en-US" altLang="ko-KR" sz="1600" kern="0" dirty="0">
              <a:solidFill>
                <a:srgbClr val="000066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black">
          <a:xfrm>
            <a:off x="306339" y="73563"/>
            <a:ext cx="4580791" cy="3666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marL="380924" indent="-380924"/>
            <a:r>
              <a:rPr lang="en-US" altLang="ko-KR" sz="2100" dirty="0">
                <a:solidFill>
                  <a:srgbClr val="FFFFFF"/>
                </a:solidFill>
              </a:rPr>
              <a:t>3. </a:t>
            </a:r>
            <a:r>
              <a:rPr lang="ko-KR" altLang="en-US" sz="2100" dirty="0">
                <a:solidFill>
                  <a:srgbClr val="FFFFFF"/>
                </a:solidFill>
              </a:rPr>
              <a:t>부문별 </a:t>
            </a:r>
            <a:r>
              <a:rPr lang="en-US" altLang="ko-KR" sz="2100" dirty="0">
                <a:solidFill>
                  <a:srgbClr val="FFFFFF"/>
                </a:solidFill>
              </a:rPr>
              <a:t>To-BE </a:t>
            </a:r>
            <a:r>
              <a:rPr lang="ko-KR" altLang="en-US" sz="2100" dirty="0">
                <a:solidFill>
                  <a:srgbClr val="FFFFFF"/>
                </a:solidFill>
              </a:rPr>
              <a:t>방안</a:t>
            </a:r>
            <a:r>
              <a:rPr lang="en-US" altLang="ko-KR" sz="2100" dirty="0">
                <a:solidFill>
                  <a:srgbClr val="FFFFFF"/>
                </a:solidFill>
              </a:rPr>
              <a:t> </a:t>
            </a:r>
            <a:endParaRPr lang="ko-KR" altLang="en-US" sz="2100" dirty="0">
              <a:solidFill>
                <a:srgbClr val="FFFFFF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097598" y="87344"/>
            <a:ext cx="2667290" cy="352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457109" indent="-266647" algn="r">
              <a:lnSpc>
                <a:spcPct val="101000"/>
              </a:lnSpc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Ⅱ</a:t>
            </a:r>
            <a:r>
              <a:rPr lang="en-US" altLang="ko-KR" b="1" dirty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b="1" dirty="0">
                <a:latin typeface="Arial" pitchFamily="34" charset="0"/>
                <a:ea typeface="돋움" pitchFamily="50" charset="-127"/>
              </a:rPr>
              <a:t>프로젝트 추진 현황</a:t>
            </a:r>
          </a:p>
        </p:txBody>
      </p:sp>
      <p:sp>
        <p:nvSpPr>
          <p:cNvPr id="5" name="Line 13"/>
          <p:cNvSpPr>
            <a:spLocks noChangeShapeType="1"/>
          </p:cNvSpPr>
          <p:nvPr/>
        </p:nvSpPr>
        <p:spPr bwMode="auto">
          <a:xfrm>
            <a:off x="6104181" y="87849"/>
            <a:ext cx="0" cy="452364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latinLnBrk="0"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098251"/>
              </p:ext>
            </p:extLst>
          </p:nvPr>
        </p:nvGraphicFramePr>
        <p:xfrm>
          <a:off x="344433" y="1053329"/>
          <a:ext cx="3599873" cy="53446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99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9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AS-IS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7" marR="7198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928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4" marR="914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6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주요 이슈</a:t>
                      </a:r>
                    </a:p>
                  </a:txBody>
                  <a:tcPr marL="91424" marR="914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5972">
                <a:tc>
                  <a:txBody>
                    <a:bodyPr/>
                    <a:lstStyle/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수작업 관리에 따른 생산예측 결과의 어려움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수작업 관리에 따른 자재 조달기간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제품 생산기간 파악이 불편함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수작업 관리에 따른 계획대비 생산실적 데이터 정확도 부족</a:t>
                      </a:r>
                    </a:p>
                  </a:txBody>
                  <a:tcPr marL="91424" marR="914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874436"/>
              </p:ext>
            </p:extLst>
          </p:nvPr>
        </p:nvGraphicFramePr>
        <p:xfrm>
          <a:off x="3992126" y="1053329"/>
          <a:ext cx="5542662" cy="532792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42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99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TO-BE PROCESS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4" marR="71984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68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928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대응방안</a:t>
                      </a:r>
                    </a:p>
                  </a:txBody>
                  <a:tcPr marL="91421" marR="91421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92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판매계획 데이터 및 수주데이터 자동 생산계획등록에 따른  생산예측 관리가 쉬움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en-US" altLang="ko-KR" sz="1200" b="0" kern="0" baseline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MRP</a:t>
                      </a:r>
                      <a:r>
                        <a:rPr lang="ko-KR" altLang="en-US" sz="1200" b="0" kern="0" baseline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시스템으로 인한 자재조달기간</a:t>
                      </a:r>
                      <a:r>
                        <a:rPr lang="en-US" altLang="ko-KR" sz="1200" b="0" kern="0" baseline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200" b="0" kern="0" baseline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제품생산기간 파악이 용이</a:t>
                      </a:r>
                      <a:endParaRPr lang="en-US" altLang="ko-KR" sz="1200" b="0" kern="0" baseline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en-US" altLang="ko-KR" sz="1200" b="0" kern="0" baseline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200" b="0" kern="0" baseline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계획대비 생산실적 데이터 정확도 향상</a:t>
                      </a:r>
                      <a:endParaRPr lang="ko-KR" altLang="en-US" sz="1200" b="0" baseline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모서리가 둥근 직사각형 30">
            <a:extLst>
              <a:ext uri="{FF2B5EF4-FFF2-40B4-BE49-F238E27FC236}">
                <a16:creationId xmlns:a16="http://schemas.microsoft.com/office/drawing/2014/main" id="{DF34309B-A9E9-4359-BFCB-3ED4281A6C06}"/>
              </a:ext>
            </a:extLst>
          </p:cNvPr>
          <p:cNvSpPr/>
          <p:nvPr/>
        </p:nvSpPr>
        <p:spPr bwMode="auto">
          <a:xfrm>
            <a:off x="1211069" y="2705699"/>
            <a:ext cx="1725336" cy="4318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kern="0" dirty="0">
                <a:solidFill>
                  <a:srgbClr val="000000"/>
                </a:solidFill>
                <a:latin typeface="+mn-ea"/>
              </a:rPr>
              <a:t>생산계획 </a:t>
            </a:r>
            <a:endParaRPr kumimoji="0"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수작업관리</a:t>
            </a:r>
            <a:endParaRPr kumimoji="0" lang="en-US" altLang="ko-KR" sz="12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A65561-3A59-4FEB-A9F4-137221705B8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539" y="1521385"/>
            <a:ext cx="5145835" cy="323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89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TO-BE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(MES)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52490023-4DBE-4032-B860-0E46C20A0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652908"/>
            <a:ext cx="9329738" cy="35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srgbClr val="000066"/>
                </a:solidFill>
              </a:rPr>
              <a:t>2</a:t>
            </a:r>
            <a:r>
              <a:rPr lang="en-US" altLang="ko-KR" sz="1600" kern="0">
                <a:solidFill>
                  <a:srgbClr val="000066"/>
                </a:solidFill>
              </a:rPr>
              <a:t>. </a:t>
            </a:r>
            <a:r>
              <a:rPr lang="ko-KR" altLang="en-US" sz="1600" kern="0">
                <a:solidFill>
                  <a:srgbClr val="000066"/>
                </a:solidFill>
              </a:rPr>
              <a:t>일반공정</a:t>
            </a:r>
            <a:endParaRPr lang="en-US" altLang="ko-KR" sz="1600" kern="0" dirty="0">
              <a:solidFill>
                <a:srgbClr val="000066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0CBC8AB-77C8-4E18-8EEC-757D3A247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622688"/>
              </p:ext>
            </p:extLst>
          </p:nvPr>
        </p:nvGraphicFramePr>
        <p:xfrm>
          <a:off x="343694" y="1053328"/>
          <a:ext cx="9191094" cy="515176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286">
                  <a:extLst>
                    <a:ext uri="{9D8B030D-6E8A-4147-A177-3AD203B41FA5}">
                      <a16:colId xmlns:a16="http://schemas.microsoft.com/office/drawing/2014/main" val="1336206105"/>
                    </a:ext>
                  </a:extLst>
                </a:gridCol>
              </a:tblGrid>
              <a:tr h="4953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TO-BE PROCESS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4" marR="71984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681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주요내용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4" marR="71984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6402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ERP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에서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 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생성된 제조오더를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MES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에서 연동받아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LOT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별로 라우팅 실적을 등록하고 전수검사 와 출하검사를 거처 최종실적을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ERP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로 연동한다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출하검사에서 불량이 발생시는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N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차 전수검사를 진행하고 검사내역을 저장한다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B5233CA0-2A94-45A5-91F3-9B68E92E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28" y="1772816"/>
            <a:ext cx="7111456" cy="42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61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TO-BE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(MES)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52490023-4DBE-4032-B860-0E46C20A0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652908"/>
            <a:ext cx="9329738" cy="35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srgbClr val="000066"/>
                </a:solidFill>
              </a:rPr>
              <a:t>3</a:t>
            </a:r>
            <a:r>
              <a:rPr lang="en-US" altLang="ko-KR" sz="1600" kern="0">
                <a:solidFill>
                  <a:srgbClr val="000066"/>
                </a:solidFill>
              </a:rPr>
              <a:t>. </a:t>
            </a:r>
            <a:r>
              <a:rPr lang="ko-KR" altLang="en-US" sz="1600" kern="0">
                <a:solidFill>
                  <a:srgbClr val="000066"/>
                </a:solidFill>
              </a:rPr>
              <a:t>슬리팅공정</a:t>
            </a:r>
            <a:endParaRPr lang="en-US" altLang="ko-KR" sz="1600" kern="0" dirty="0">
              <a:solidFill>
                <a:srgbClr val="000066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0CBC8AB-77C8-4E18-8EEC-757D3A247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230664"/>
              </p:ext>
            </p:extLst>
          </p:nvPr>
        </p:nvGraphicFramePr>
        <p:xfrm>
          <a:off x="343694" y="1053328"/>
          <a:ext cx="9191094" cy="515176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286">
                  <a:extLst>
                    <a:ext uri="{9D8B030D-6E8A-4147-A177-3AD203B41FA5}">
                      <a16:colId xmlns:a16="http://schemas.microsoft.com/office/drawing/2014/main" val="1336206105"/>
                    </a:ext>
                  </a:extLst>
                </a:gridCol>
              </a:tblGrid>
              <a:tr h="4953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TO-BE PROCESS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4" marR="71984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681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주요내용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4" marR="71984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6402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ERP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에서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 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제조오더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 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생성시 투입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MR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정보를 매핑하여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MES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로 연동하고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MR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별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CR LOT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을 생성하여 작업을 진행한다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MR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검사와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CR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검사를 진행하여 불량에 대한 처리를 진행하며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MR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검사에서 불량이 발생할때는 작업실적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양품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을 등록하지 않고 전체 불량 처리하고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ERP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에서 반품처리를 진행한다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D3E9D41C-AECD-4397-AD07-2987BC80F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" y="1788702"/>
            <a:ext cx="7102914" cy="424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75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TO-BE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(MES)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52490023-4DBE-4032-B860-0E46C20A0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652908"/>
            <a:ext cx="9329738" cy="35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srgbClr val="000066"/>
                </a:solidFill>
              </a:rPr>
              <a:t>5</a:t>
            </a:r>
            <a:r>
              <a:rPr lang="en-US" altLang="ko-KR" sz="1600" kern="0">
                <a:solidFill>
                  <a:srgbClr val="000066"/>
                </a:solidFill>
              </a:rPr>
              <a:t>. </a:t>
            </a:r>
            <a:r>
              <a:rPr lang="ko-KR" altLang="en-US" sz="1600" kern="0">
                <a:solidFill>
                  <a:srgbClr val="000066"/>
                </a:solidFill>
              </a:rPr>
              <a:t>외주공정</a:t>
            </a:r>
            <a:endParaRPr lang="en-US" altLang="ko-KR" sz="1600" kern="0" dirty="0">
              <a:solidFill>
                <a:srgbClr val="000066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0CBC8AB-77C8-4E18-8EEC-757D3A247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350694"/>
              </p:ext>
            </p:extLst>
          </p:nvPr>
        </p:nvGraphicFramePr>
        <p:xfrm>
          <a:off x="343694" y="1053328"/>
          <a:ext cx="9191094" cy="515176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286">
                  <a:extLst>
                    <a:ext uri="{9D8B030D-6E8A-4147-A177-3AD203B41FA5}">
                      <a16:colId xmlns:a16="http://schemas.microsoft.com/office/drawing/2014/main" val="1336206105"/>
                    </a:ext>
                  </a:extLst>
                </a:gridCol>
              </a:tblGrid>
              <a:tr h="4953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TO-BE PROCESS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4" marR="71984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681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주요내용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4" marR="71984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6402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라우팅중 외주공정의 경우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MES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상의 재공품을 외중에 출고 처리 하고 외주실적 처리후 입고 받아 다음 공정에 투입한다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외주실적처리는 외주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POP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를 통해 실적을 등록하고 외주공정 라우팅에서 외주설비로 매핑하여 라우팅별 실적을 연동 받는다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외주로 출고 하는 재공품은 출고목록관리 화면을 통해서 출고처리를 관리 한다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출하검사에서 불량이 발생시는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N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차 전수검사를 진행하고 검사내역을 저장한다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.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06944F3-8614-42F4-B81F-8FDD36F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5" y="1791473"/>
            <a:ext cx="7122545" cy="42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38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TO-BE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(MES)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52490023-4DBE-4032-B860-0E46C20A0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652908"/>
            <a:ext cx="9329738" cy="35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srgbClr val="000066"/>
                </a:solidFill>
              </a:rPr>
              <a:t>6</a:t>
            </a:r>
            <a:r>
              <a:rPr lang="en-US" altLang="ko-KR" sz="1600" kern="0">
                <a:solidFill>
                  <a:srgbClr val="000066"/>
                </a:solidFill>
              </a:rPr>
              <a:t>. </a:t>
            </a:r>
            <a:r>
              <a:rPr lang="ko-KR" altLang="en-US" sz="1600" kern="0">
                <a:solidFill>
                  <a:srgbClr val="000066"/>
                </a:solidFill>
              </a:rPr>
              <a:t>포장</a:t>
            </a:r>
            <a:endParaRPr lang="en-US" altLang="ko-KR" sz="1600" kern="0" dirty="0">
              <a:solidFill>
                <a:srgbClr val="000066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0CBC8AB-77C8-4E18-8EEC-757D3A247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646810"/>
              </p:ext>
            </p:extLst>
          </p:nvPr>
        </p:nvGraphicFramePr>
        <p:xfrm>
          <a:off x="343694" y="1053328"/>
          <a:ext cx="9191094" cy="515176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286">
                  <a:extLst>
                    <a:ext uri="{9D8B030D-6E8A-4147-A177-3AD203B41FA5}">
                      <a16:colId xmlns:a16="http://schemas.microsoft.com/office/drawing/2014/main" val="1336206105"/>
                    </a:ext>
                  </a:extLst>
                </a:gridCol>
              </a:tblGrid>
              <a:tr h="4953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TO-BE PROCESS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4" marR="71984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681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주요내용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4" marR="71984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6402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생산이 완료된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LOT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으로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 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팩포장 처리를 진행한다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팩포장에 투입되는 생산품의 수량은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MES 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재공테이블에서 조회하여 투입한다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팩단위 라벨을 생성하고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ERP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로 해당 포장내역을 연동하여 기타 입출고등의 수불처리를 한다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.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127ED32-5D4B-4A77-90BA-AD7FD266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2" y="1791473"/>
            <a:ext cx="7102914" cy="422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31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개발 내역요약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(ERP)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806515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5-3. 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시스템구성상세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85CE7070-6D16-692D-95D9-2F9EDCC55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1148734"/>
            <a:ext cx="936104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-UNIERP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(60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6" name="모서리가 둥근 직사각형 215">
            <a:extLst>
              <a:ext uri="{FF2B5EF4-FFF2-40B4-BE49-F238E27FC236}">
                <a16:creationId xmlns:a16="http://schemas.microsoft.com/office/drawing/2014/main" id="{412D0510-438D-4572-B403-0BD742129A81}"/>
              </a:ext>
            </a:extLst>
          </p:cNvPr>
          <p:cNvSpPr/>
          <p:nvPr/>
        </p:nvSpPr>
        <p:spPr>
          <a:xfrm>
            <a:off x="4053283" y="1473630"/>
            <a:ext cx="1838327" cy="373343"/>
          </a:xfrm>
          <a:prstGeom prst="roundRect">
            <a:avLst>
              <a:gd name="adj" fmla="val 10082"/>
            </a:avLst>
          </a:prstGeom>
          <a:pattFill prst="pct50">
            <a:fgClr>
              <a:srgbClr val="0070C0"/>
            </a:fgClr>
            <a:bgClr>
              <a:srgbClr val="00B0F0"/>
            </a:bgClr>
          </a:pattFill>
          <a:ln w="6350">
            <a:solidFill>
              <a:srgbClr val="386FB1"/>
            </a:solidFill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생산관리 및 설비관리 </a:t>
            </a:r>
            <a:r>
              <a:rPr lang="en-US" altLang="ko-KR" sz="11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(5</a:t>
            </a:r>
            <a:r>
              <a:rPr lang="ko-KR" altLang="en-US" sz="11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본</a:t>
            </a:r>
            <a:r>
              <a:rPr lang="en-US" altLang="ko-KR" sz="11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7" name="모서리가 둥근 직사각형 215">
            <a:extLst>
              <a:ext uri="{FF2B5EF4-FFF2-40B4-BE49-F238E27FC236}">
                <a16:creationId xmlns:a16="http://schemas.microsoft.com/office/drawing/2014/main" id="{98AA5CF0-DAA7-F357-BEEB-982BA1B80A1A}"/>
              </a:ext>
            </a:extLst>
          </p:cNvPr>
          <p:cNvSpPr/>
          <p:nvPr/>
        </p:nvSpPr>
        <p:spPr>
          <a:xfrm>
            <a:off x="203958" y="1476760"/>
            <a:ext cx="1579895" cy="360000"/>
          </a:xfrm>
          <a:prstGeom prst="roundRect">
            <a:avLst>
              <a:gd name="adj" fmla="val 10082"/>
            </a:avLst>
          </a:prstGeom>
          <a:pattFill prst="pct50">
            <a:fgClr>
              <a:srgbClr val="0070C0"/>
            </a:fgClr>
            <a:bgClr>
              <a:srgbClr val="00B0F0"/>
            </a:bgClr>
          </a:pattFill>
          <a:ln w="6350">
            <a:solidFill>
              <a:srgbClr val="386FB1"/>
            </a:solidFill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기준정보관리 </a:t>
            </a:r>
            <a:r>
              <a:rPr lang="en-US" altLang="ko-KR" sz="11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(11</a:t>
            </a:r>
            <a:r>
              <a:rPr lang="ko-KR" altLang="en-US" sz="11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본</a:t>
            </a:r>
            <a:r>
              <a:rPr lang="en-US" altLang="ko-KR" sz="11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9" name="모서리가 둥근 직사각형 42">
            <a:extLst>
              <a:ext uri="{FF2B5EF4-FFF2-40B4-BE49-F238E27FC236}">
                <a16:creationId xmlns:a16="http://schemas.microsoft.com/office/drawing/2014/main" id="{3F1A1EF3-439B-63C6-C48C-D43D40F25CAF}"/>
              </a:ext>
            </a:extLst>
          </p:cNvPr>
          <p:cNvSpPr/>
          <p:nvPr/>
        </p:nvSpPr>
        <p:spPr>
          <a:xfrm>
            <a:off x="203959" y="1950594"/>
            <a:ext cx="1579896" cy="183844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ea typeface="나눔스퀘어OTF" panose="020B0600000101010101" pitchFamily="34" charset="-127"/>
              </a:rPr>
              <a:t>거래처등록</a:t>
            </a:r>
            <a:r>
              <a:rPr lang="en-US" altLang="ko-KR" sz="900" dirty="0">
                <a:solidFill>
                  <a:schemeClr val="tx1"/>
                </a:solidFill>
                <a:ea typeface="나눔스퀘어OTF" panose="020B0600000101010101" pitchFamily="34" charset="-127"/>
              </a:rPr>
              <a:t>(S)</a:t>
            </a:r>
            <a:endParaRPr lang="ko-KR" altLang="en-US" sz="900" dirty="0">
              <a:solidFill>
                <a:schemeClr val="tx1"/>
              </a:solidFill>
              <a:ea typeface="나눔스퀘어OTF" panose="020B0600000101010101" pitchFamily="34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ea typeface="나눔스퀘어OTF" panose="020B0600000101010101" pitchFamily="34" charset="-127"/>
              </a:rPr>
              <a:t>거래처등록</a:t>
            </a:r>
            <a:r>
              <a:rPr lang="en-US" altLang="ko-KR" sz="900" dirty="0">
                <a:solidFill>
                  <a:schemeClr val="tx1"/>
                </a:solidFill>
                <a:ea typeface="나눔스퀘어OTF" panose="020B0600000101010101" pitchFamily="34" charset="-127"/>
              </a:rPr>
              <a:t>(Multi)(S)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 err="1">
                <a:solidFill>
                  <a:schemeClr val="tx1"/>
                </a:solidFill>
                <a:ea typeface="나눔스퀘어OTF" panose="020B0600000101010101" pitchFamily="34" charset="-127"/>
              </a:rPr>
              <a:t>품목신규등록</a:t>
            </a:r>
            <a:r>
              <a:rPr lang="en-US" altLang="ko-KR" sz="900" dirty="0">
                <a:solidFill>
                  <a:schemeClr val="tx1"/>
                </a:solidFill>
                <a:ea typeface="나눔스퀘어OTF" panose="020B0600000101010101" pitchFamily="34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ea typeface="나눔스퀘어OTF" panose="020B0600000101010101" pitchFamily="34" charset="-127"/>
              </a:rPr>
              <a:t>제품</a:t>
            </a:r>
            <a:r>
              <a:rPr lang="en-US" altLang="ko-KR" sz="900" dirty="0">
                <a:solidFill>
                  <a:schemeClr val="tx1"/>
                </a:solidFill>
                <a:ea typeface="나눔스퀘어OTF" panose="020B0600000101010101" pitchFamily="34" charset="-127"/>
              </a:rPr>
              <a:t>)(S)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 err="1">
                <a:solidFill>
                  <a:schemeClr val="tx1"/>
                </a:solidFill>
                <a:ea typeface="나눔스퀘어OTF" panose="020B0600000101010101" pitchFamily="34" charset="-127"/>
              </a:rPr>
              <a:t>품목신규등록</a:t>
            </a:r>
            <a:r>
              <a:rPr lang="en-US" altLang="ko-KR" sz="900" dirty="0">
                <a:solidFill>
                  <a:schemeClr val="tx1"/>
                </a:solidFill>
                <a:ea typeface="나눔스퀘어OTF" panose="020B0600000101010101" pitchFamily="34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ea typeface="나눔스퀘어OTF" panose="020B0600000101010101" pitchFamily="34" charset="-127"/>
              </a:rPr>
              <a:t>원자재</a:t>
            </a:r>
            <a:r>
              <a:rPr lang="en-US" altLang="ko-KR" sz="900" dirty="0">
                <a:solidFill>
                  <a:schemeClr val="tx1"/>
                </a:solidFill>
                <a:ea typeface="나눔스퀘어OTF" panose="020B0600000101010101" pitchFamily="34" charset="-127"/>
              </a:rPr>
              <a:t>)(S)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ea typeface="나눔스퀘어OTF" panose="020B0600000101010101" pitchFamily="34" charset="-127"/>
              </a:rPr>
              <a:t>고객별품목단가등록</a:t>
            </a:r>
            <a:r>
              <a:rPr lang="en-US" altLang="ko-KR" sz="900" dirty="0">
                <a:solidFill>
                  <a:schemeClr val="tx1"/>
                </a:solidFill>
                <a:ea typeface="나눔스퀘어OTF" panose="020B0600000101010101" pitchFamily="34" charset="-127"/>
              </a:rPr>
              <a:t>(S)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ea typeface="나눔스퀘어OTF" panose="020B0600000101010101" pitchFamily="34" charset="-127"/>
              </a:rPr>
              <a:t>자원등록</a:t>
            </a:r>
            <a:r>
              <a:rPr lang="en-US" altLang="ko-KR" sz="900" dirty="0">
                <a:solidFill>
                  <a:schemeClr val="tx1"/>
                </a:solidFill>
                <a:ea typeface="나눔스퀘어OTF" panose="020B0600000101010101" pitchFamily="34" charset="-127"/>
              </a:rPr>
              <a:t>(S)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ea typeface="나눔스퀘어OTF" panose="020B0600000101010101" pitchFamily="34" charset="-127"/>
              </a:rPr>
              <a:t>자원구성정보등록</a:t>
            </a:r>
            <a:r>
              <a:rPr lang="en-US" altLang="ko-KR" sz="900" dirty="0">
                <a:solidFill>
                  <a:schemeClr val="tx1"/>
                </a:solidFill>
                <a:ea typeface="나눔스퀘어OTF" panose="020B0600000101010101" pitchFamily="34" charset="-127"/>
              </a:rPr>
              <a:t>(S)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ea typeface="나눔스퀘어OTF" panose="020B0600000101010101" pitchFamily="34" charset="-127"/>
              </a:rPr>
              <a:t>외주설비단가관리</a:t>
            </a:r>
            <a:endParaRPr lang="en-US" altLang="ko-KR" sz="900" dirty="0">
              <a:solidFill>
                <a:schemeClr val="tx1"/>
              </a:solidFill>
              <a:ea typeface="나눔스퀘어OTF" panose="020B0600000101010101" pitchFamily="34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900" dirty="0" err="1">
                <a:solidFill>
                  <a:schemeClr val="tx1"/>
                </a:solidFill>
                <a:ea typeface="나눔스퀘어OTF" panose="020B0600000101010101" pitchFamily="34" charset="-127"/>
              </a:rPr>
              <a:t>라우팅정보등록</a:t>
            </a:r>
            <a:r>
              <a:rPr lang="en-US" altLang="ko-KR" sz="900" dirty="0">
                <a:solidFill>
                  <a:schemeClr val="tx1"/>
                </a:solidFill>
                <a:ea typeface="나눔스퀘어OTF" panose="020B0600000101010101" pitchFamily="34" charset="-127"/>
              </a:rPr>
              <a:t>(S)</a:t>
            </a:r>
          </a:p>
          <a:p>
            <a:pPr marL="171450" indent="-171450" algn="l">
              <a:buFontTx/>
              <a:buChar char="-"/>
            </a:pPr>
            <a:r>
              <a:rPr lang="en-US" altLang="ko-KR" sz="900" dirty="0">
                <a:solidFill>
                  <a:schemeClr val="tx1"/>
                </a:solidFill>
                <a:ea typeface="나눔스퀘어OTF" panose="020B0600000101010101" pitchFamily="34" charset="-127"/>
              </a:rPr>
              <a:t>BOM</a:t>
            </a:r>
            <a:r>
              <a:rPr lang="ko-KR" altLang="en-US" sz="900" dirty="0">
                <a:solidFill>
                  <a:schemeClr val="tx1"/>
                </a:solidFill>
                <a:ea typeface="나눔스퀘어OTF" panose="020B0600000101010101" pitchFamily="34" charset="-127"/>
              </a:rPr>
              <a:t>등록</a:t>
            </a:r>
            <a:r>
              <a:rPr lang="en-US" altLang="ko-KR" sz="900" dirty="0">
                <a:solidFill>
                  <a:schemeClr val="tx1"/>
                </a:solidFill>
                <a:ea typeface="나눔스퀘어OTF" panose="020B0600000101010101" pitchFamily="34" charset="-127"/>
              </a:rPr>
              <a:t>(Multi)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 err="1">
                <a:solidFill>
                  <a:schemeClr val="tx1"/>
                </a:solidFill>
                <a:ea typeface="나눔스퀘어OTF" panose="020B0600000101010101" pitchFamily="34" charset="-127"/>
              </a:rPr>
              <a:t>불량군별불량유형등록</a:t>
            </a:r>
            <a:r>
              <a:rPr lang="en-US" altLang="ko-KR" sz="900" dirty="0">
                <a:solidFill>
                  <a:schemeClr val="tx1"/>
                </a:solidFill>
                <a:ea typeface="나눔스퀘어OTF" panose="020B0600000101010101" pitchFamily="34" charset="-127"/>
              </a:rPr>
              <a:t>(S)</a:t>
            </a:r>
          </a:p>
          <a:p>
            <a:pPr marL="171450" indent="-171450" algn="l">
              <a:buFontTx/>
              <a:buChar char="-"/>
            </a:pPr>
            <a:endParaRPr lang="en-US" altLang="ko-KR" sz="900" dirty="0">
              <a:solidFill>
                <a:schemeClr val="tx1"/>
              </a:solidFill>
              <a:ea typeface="나눔스퀘어OTF" panose="020B0600000101010101" pitchFamily="34" charset="-127"/>
            </a:endParaRPr>
          </a:p>
          <a:p>
            <a:pPr marL="171450" indent="-171450" algn="l">
              <a:buFontTx/>
              <a:buChar char="-"/>
            </a:pPr>
            <a:endParaRPr lang="en-US" altLang="ko-KR" sz="900" dirty="0">
              <a:solidFill>
                <a:schemeClr val="tx1"/>
              </a:solidFill>
              <a:ea typeface="나눔스퀘어OTF" panose="020B0600000101010101" pitchFamily="34" charset="-127"/>
            </a:endParaRPr>
          </a:p>
        </p:txBody>
      </p:sp>
      <p:sp>
        <p:nvSpPr>
          <p:cNvPr id="10" name="모서리가 둥근 직사각형 68">
            <a:extLst>
              <a:ext uri="{FF2B5EF4-FFF2-40B4-BE49-F238E27FC236}">
                <a16:creationId xmlns:a16="http://schemas.microsoft.com/office/drawing/2014/main" id="{CB2A496B-40DD-6CA0-17C3-F78D47DCABB0}"/>
              </a:ext>
            </a:extLst>
          </p:cNvPr>
          <p:cNvSpPr/>
          <p:nvPr/>
        </p:nvSpPr>
        <p:spPr>
          <a:xfrm>
            <a:off x="4053283" y="1954133"/>
            <a:ext cx="1838327" cy="8267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71450" indent="-171450" algn="l">
              <a:buFontTx/>
              <a:buChar char="-"/>
            </a:pPr>
            <a:r>
              <a:rPr lang="ko-KR" altLang="en-US" sz="9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제조오더등록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(Single)(S)</a:t>
            </a:r>
            <a:endParaRPr lang="ko-KR" altLang="en-US" sz="9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9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제조오더등록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(Multi)(S)</a:t>
            </a:r>
            <a:endParaRPr lang="ko-KR" altLang="en-US" sz="9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9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제조오더등록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(MRP</a:t>
            </a: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전재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)(S)</a:t>
            </a:r>
            <a:endParaRPr lang="ko-KR" altLang="en-US" sz="9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9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라우팅정보등록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(S)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설비제원등록</a:t>
            </a:r>
            <a:endParaRPr lang="ko-KR" altLang="en-US" sz="9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모서리가 둥근 직사각형 68">
            <a:extLst>
              <a:ext uri="{FF2B5EF4-FFF2-40B4-BE49-F238E27FC236}">
                <a16:creationId xmlns:a16="http://schemas.microsoft.com/office/drawing/2014/main" id="{73227E0E-56B4-CAF6-A50C-3B648BC9CDDE}"/>
              </a:ext>
            </a:extLst>
          </p:cNvPr>
          <p:cNvSpPr/>
          <p:nvPr/>
        </p:nvSpPr>
        <p:spPr>
          <a:xfrm>
            <a:off x="8012412" y="1950592"/>
            <a:ext cx="1817705" cy="19792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발주등록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통합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)(S)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발주번호별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E-MAIL</a:t>
            </a: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전송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(S)</a:t>
            </a:r>
            <a:endParaRPr lang="ko-KR" altLang="en-US" sz="9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발주서발행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(S)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입고상세조회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라벨출력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)(S)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구매입고등록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(SCM)(S)</a:t>
            </a:r>
            <a:endParaRPr lang="ko-KR" altLang="en-US" sz="9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구매입고등록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(Multi)(SCM)(S)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구매입고등록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(S)</a:t>
            </a:r>
            <a:endParaRPr lang="ko-KR" altLang="en-US" sz="9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구매입고등록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(Multi)(S)</a:t>
            </a:r>
            <a:endParaRPr lang="ko-KR" altLang="en-US" sz="9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예외입고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반품등록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(S)</a:t>
            </a:r>
          </a:p>
          <a:p>
            <a:pPr marL="171450" indent="-171450" algn="l">
              <a:buFontTx/>
              <a:buChar char="-"/>
            </a:pP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B/L </a:t>
            </a: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등록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(S)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통관등록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(S)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출고이동요청등록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(S)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재고실사처리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(PDA)(S)</a:t>
            </a:r>
          </a:p>
        </p:txBody>
      </p:sp>
      <p:sp>
        <p:nvSpPr>
          <p:cNvPr id="14" name="모서리가 둥근 직사각형 215">
            <a:extLst>
              <a:ext uri="{FF2B5EF4-FFF2-40B4-BE49-F238E27FC236}">
                <a16:creationId xmlns:a16="http://schemas.microsoft.com/office/drawing/2014/main" id="{5B51D98B-C943-63E2-6992-6D51FA741BC1}"/>
              </a:ext>
            </a:extLst>
          </p:cNvPr>
          <p:cNvSpPr/>
          <p:nvPr/>
        </p:nvSpPr>
        <p:spPr>
          <a:xfrm>
            <a:off x="8036541" y="1476760"/>
            <a:ext cx="1793576" cy="360000"/>
          </a:xfrm>
          <a:prstGeom prst="roundRect">
            <a:avLst>
              <a:gd name="adj" fmla="val 10082"/>
            </a:avLst>
          </a:prstGeom>
          <a:pattFill prst="pct50">
            <a:fgClr>
              <a:srgbClr val="0070C0"/>
            </a:fgClr>
            <a:bgClr>
              <a:srgbClr val="00B0F0"/>
            </a:bgClr>
          </a:pattFill>
          <a:ln w="6350">
            <a:solidFill>
              <a:srgbClr val="386FB1"/>
            </a:solidFill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구매관리 및 재고관리 </a:t>
            </a:r>
            <a:r>
              <a:rPr lang="en-US" altLang="ko-KR" sz="11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(13</a:t>
            </a:r>
            <a:r>
              <a:rPr lang="ko-KR" altLang="en-US" sz="11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본</a:t>
            </a:r>
            <a:r>
              <a:rPr lang="en-US" altLang="ko-KR" sz="11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15" name="모서리가 둥근 직사각형 68">
            <a:extLst>
              <a:ext uri="{FF2B5EF4-FFF2-40B4-BE49-F238E27FC236}">
                <a16:creationId xmlns:a16="http://schemas.microsoft.com/office/drawing/2014/main" id="{B07059B4-9694-3204-42E5-C903B9D20177}"/>
              </a:ext>
            </a:extLst>
          </p:cNvPr>
          <p:cNvSpPr/>
          <p:nvPr/>
        </p:nvSpPr>
        <p:spPr>
          <a:xfrm>
            <a:off x="6022697" y="1941058"/>
            <a:ext cx="1838327" cy="357617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71450" indent="-171450" algn="l">
              <a:buFontTx/>
              <a:buChar char="-"/>
            </a:pP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POP</a:t>
            </a: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실적등록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(S)</a:t>
            </a:r>
          </a:p>
          <a:p>
            <a:pPr marL="171450" indent="-171450" algn="l">
              <a:buFontTx/>
              <a:buChar char="-"/>
            </a:pP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POP</a:t>
            </a:r>
            <a:r>
              <a:rPr lang="ko-KR" altLang="en-US" sz="9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자재실투입등록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(S)</a:t>
            </a:r>
          </a:p>
          <a:p>
            <a:pPr marL="171450" indent="-171450" algn="l">
              <a:buFontTx/>
              <a:buChar char="-"/>
            </a:pP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MES IF </a:t>
            </a: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수동처리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S)</a:t>
            </a:r>
          </a:p>
          <a:p>
            <a:pPr marL="171450" indent="-171450" algn="l">
              <a:buFontTx/>
              <a:buChar char="-"/>
            </a:pP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POP</a:t>
            </a: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제품포장관리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(S)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공통코드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품목그룹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창고정보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품목정보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공장별품목정보</a:t>
            </a:r>
            <a:endParaRPr lang="ko-KR" altLang="en-US" sz="9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9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라우팅상세정보</a:t>
            </a:r>
            <a:endParaRPr lang="ko-KR" altLang="en-US" sz="9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인사정보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시스템계정정보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자원정보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자원구성정보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설비정보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금형정보</a:t>
            </a:r>
            <a:endParaRPr lang="ko-KR" altLang="en-US" sz="9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불량유형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제조오더정보</a:t>
            </a:r>
            <a:endParaRPr lang="ko-KR" altLang="en-US" sz="9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9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제조오더상세정보</a:t>
            </a:r>
            <a:endParaRPr lang="ko-KR" altLang="en-US" sz="9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9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자재출고예정정보</a:t>
            </a:r>
            <a:endParaRPr lang="ko-KR" altLang="en-US" sz="9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9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자재출고정보</a:t>
            </a:r>
            <a:endParaRPr lang="ko-KR" altLang="en-US" sz="9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작업장정보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거래처정보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고객품목등록</a:t>
            </a:r>
          </a:p>
        </p:txBody>
      </p:sp>
      <p:sp>
        <p:nvSpPr>
          <p:cNvPr id="16" name="모서리가 둥근 직사각형 215">
            <a:extLst>
              <a:ext uri="{FF2B5EF4-FFF2-40B4-BE49-F238E27FC236}">
                <a16:creationId xmlns:a16="http://schemas.microsoft.com/office/drawing/2014/main" id="{C6E087D9-5671-A25D-86CC-A43B70B3E2D1}"/>
              </a:ext>
            </a:extLst>
          </p:cNvPr>
          <p:cNvSpPr/>
          <p:nvPr/>
        </p:nvSpPr>
        <p:spPr>
          <a:xfrm>
            <a:off x="6022697" y="1473630"/>
            <a:ext cx="1838327" cy="373343"/>
          </a:xfrm>
          <a:prstGeom prst="roundRect">
            <a:avLst>
              <a:gd name="adj" fmla="val 10082"/>
            </a:avLst>
          </a:prstGeom>
          <a:pattFill prst="pct50">
            <a:fgClr>
              <a:srgbClr val="0070C0"/>
            </a:fgClr>
            <a:bgClr>
              <a:srgbClr val="00B0F0"/>
            </a:bgClr>
          </a:pattFill>
          <a:ln w="6350">
            <a:solidFill>
              <a:srgbClr val="386FB1"/>
            </a:solidFill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MES I/F</a:t>
            </a:r>
            <a:r>
              <a:rPr lang="ko-KR" altLang="en-US" sz="11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(24</a:t>
            </a:r>
            <a:r>
              <a:rPr lang="ko-KR" altLang="en-US" sz="11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본</a:t>
            </a:r>
            <a:r>
              <a:rPr lang="en-US" altLang="ko-KR" sz="11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18" name="모서리가 둥근 직사각형 215">
            <a:extLst>
              <a:ext uri="{FF2B5EF4-FFF2-40B4-BE49-F238E27FC236}">
                <a16:creationId xmlns:a16="http://schemas.microsoft.com/office/drawing/2014/main" id="{7E4E4A51-B50C-33B8-6AA1-8A8F0E26A2E6}"/>
              </a:ext>
            </a:extLst>
          </p:cNvPr>
          <p:cNvSpPr/>
          <p:nvPr/>
        </p:nvSpPr>
        <p:spPr>
          <a:xfrm>
            <a:off x="2039439" y="1473630"/>
            <a:ext cx="1838327" cy="373343"/>
          </a:xfrm>
          <a:prstGeom prst="roundRect">
            <a:avLst>
              <a:gd name="adj" fmla="val 10082"/>
            </a:avLst>
          </a:prstGeom>
          <a:pattFill prst="pct50">
            <a:fgClr>
              <a:srgbClr val="0070C0"/>
            </a:fgClr>
            <a:bgClr>
              <a:srgbClr val="00B0F0"/>
            </a:bgClr>
          </a:pattFill>
          <a:ln w="6350">
            <a:solidFill>
              <a:srgbClr val="386FB1"/>
            </a:solidFill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영업관리 </a:t>
            </a:r>
            <a:r>
              <a:rPr lang="en-US" altLang="ko-KR" sz="11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(7</a:t>
            </a:r>
            <a:r>
              <a:rPr lang="ko-KR" altLang="en-US" sz="11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본</a:t>
            </a:r>
            <a:r>
              <a:rPr lang="en-US" altLang="ko-KR" sz="11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19" name="모서리가 둥근 직사각형 68">
            <a:extLst>
              <a:ext uri="{FF2B5EF4-FFF2-40B4-BE49-F238E27FC236}">
                <a16:creationId xmlns:a16="http://schemas.microsoft.com/office/drawing/2014/main" id="{EE1BCFCF-D785-F97D-6348-06203751EDEF}"/>
              </a:ext>
            </a:extLst>
          </p:cNvPr>
          <p:cNvSpPr/>
          <p:nvPr/>
        </p:nvSpPr>
        <p:spPr>
          <a:xfrm>
            <a:off x="2039439" y="1954133"/>
            <a:ext cx="1838327" cy="10428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수주등록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통합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)(S)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고객품목등록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(S)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거래명세서출력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(S)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출하요청조회및출력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(S)</a:t>
            </a:r>
          </a:p>
          <a:p>
            <a:pPr marL="171450" indent="-171450" algn="l">
              <a:buFontTx/>
              <a:buChar char="-"/>
            </a:pP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BOX</a:t>
            </a: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포장관리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(S)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출하요춍등록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(S)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통관등록</a:t>
            </a:r>
            <a:r>
              <a:rPr lang="en-US" altLang="ko-KR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(S)</a:t>
            </a:r>
          </a:p>
        </p:txBody>
      </p:sp>
    </p:spTree>
    <p:extLst>
      <p:ext uri="{BB962C8B-B14F-4D97-AF65-F5344CB8AC3E}">
        <p14:creationId xmlns:p14="http://schemas.microsoft.com/office/powerpoint/2010/main" val="3697820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추진 목표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6FCC0D1C-ABB4-4FC2-8058-BE6290887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424" y="776317"/>
            <a:ext cx="935267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세경하이테크의 부서간 동일 정보를 같이 공유하는 효율적인 업무처리와 관리를 위해 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단계로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ERP/MES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구축을 추진합니다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(2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일반관리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재무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손익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AutoShape 35">
            <a:extLst>
              <a:ext uri="{FF2B5EF4-FFF2-40B4-BE49-F238E27FC236}">
                <a16:creationId xmlns:a16="http://schemas.microsoft.com/office/drawing/2014/main" id="{28A3059B-9659-4212-9930-F1CAF95DC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699" y="1348789"/>
            <a:ext cx="9496689" cy="5032961"/>
          </a:xfrm>
          <a:prstGeom prst="roundRect">
            <a:avLst>
              <a:gd name="adj" fmla="val 1250"/>
            </a:avLst>
          </a:prstGeom>
          <a:gradFill rotWithShape="1">
            <a:gsLst>
              <a:gs pos="0">
                <a:srgbClr val="FFFFFF"/>
              </a:gs>
              <a:gs pos="100000">
                <a:srgbClr val="B8DCF2">
                  <a:alpha val="24000"/>
                </a:srgbClr>
              </a:gs>
            </a:gsLst>
            <a:lin ang="5400000" scaled="1"/>
          </a:gradFill>
          <a:ln w="3175" algn="ctr">
            <a:noFill/>
            <a:round/>
            <a:headEnd/>
            <a:tailEnd/>
          </a:ln>
        </p:spPr>
        <p:txBody>
          <a:bodyPr lIns="0" tIns="0" rIns="0" bIns="0" anchor="ctr"/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Times New Roman" panose="02020603050405020304" pitchFamily="18" charset="0"/>
              <a:buNone/>
            </a:pPr>
            <a:endParaRPr lang="ko-KR" altLang="ko-KR" sz="1200" b="1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오각형 81">
            <a:extLst>
              <a:ext uri="{FF2B5EF4-FFF2-40B4-BE49-F238E27FC236}">
                <a16:creationId xmlns:a16="http://schemas.microsoft.com/office/drawing/2014/main" id="{52D81C21-22D7-4DA5-A58E-705292A831E3}"/>
              </a:ext>
            </a:extLst>
          </p:cNvPr>
          <p:cNvSpPr/>
          <p:nvPr/>
        </p:nvSpPr>
        <p:spPr>
          <a:xfrm>
            <a:off x="6436973" y="4649730"/>
            <a:ext cx="1800000" cy="1008000"/>
          </a:xfrm>
          <a:prstGeom prst="homePlate">
            <a:avLst>
              <a:gd name="adj" fmla="val 27939"/>
            </a:avLst>
          </a:prstGeom>
          <a:solidFill>
            <a:srgbClr val="1C3C62"/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spcBef>
                <a:spcPts val="200"/>
              </a:spcBef>
            </a:pPr>
            <a:r>
              <a:rPr lang="ko-KR" altLang="en-US" sz="1400" dirty="0">
                <a:solidFill>
                  <a:srgbClr val="00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효율적이고 합리적인</a:t>
            </a:r>
            <a:endParaRPr lang="en-US" altLang="ko-KR" sz="1400" dirty="0">
              <a:solidFill>
                <a:srgbClr val="00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0">
              <a:spcBef>
                <a:spcPts val="200"/>
              </a:spcBef>
            </a:pPr>
            <a:r>
              <a:rPr lang="en-US" altLang="ko-KR" sz="1400" dirty="0">
                <a:solidFill>
                  <a:srgbClr val="00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Infra</a:t>
            </a:r>
            <a:r>
              <a:rPr lang="ko-KR" altLang="en-US" sz="1400" dirty="0">
                <a:solidFill>
                  <a:srgbClr val="00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구축</a:t>
            </a:r>
            <a:endParaRPr lang="en-US" altLang="ko-KR" sz="1400" dirty="0">
              <a:solidFill>
                <a:srgbClr val="00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0">
              <a:spcBef>
                <a:spcPts val="200"/>
              </a:spcBef>
            </a:pP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(Smart Factory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환경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오각형 95">
            <a:extLst>
              <a:ext uri="{FF2B5EF4-FFF2-40B4-BE49-F238E27FC236}">
                <a16:creationId xmlns:a16="http://schemas.microsoft.com/office/drawing/2014/main" id="{ECFC2F1C-FE52-4B57-9910-EE3674CC392E}"/>
              </a:ext>
            </a:extLst>
          </p:cNvPr>
          <p:cNvSpPr/>
          <p:nvPr/>
        </p:nvSpPr>
        <p:spPr>
          <a:xfrm>
            <a:off x="6436973" y="3350341"/>
            <a:ext cx="1800000" cy="1008000"/>
          </a:xfrm>
          <a:prstGeom prst="homePlate">
            <a:avLst>
              <a:gd name="adj" fmla="val 28935"/>
            </a:avLst>
          </a:prstGeom>
          <a:solidFill>
            <a:srgbClr val="1C3C62"/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spcBef>
                <a:spcPts val="200"/>
              </a:spcBef>
            </a:pPr>
            <a:r>
              <a:rPr lang="ko-KR" altLang="en-US" sz="1400" dirty="0">
                <a:solidFill>
                  <a:srgbClr val="00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효율적인 운영 시스템 환경 구축</a:t>
            </a:r>
            <a:endParaRPr lang="en-US" altLang="ko-KR" sz="1400" dirty="0">
              <a:solidFill>
                <a:srgbClr val="00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0">
              <a:spcBef>
                <a:spcPts val="200"/>
              </a:spcBef>
            </a:pPr>
            <a:r>
              <a:rPr lang="en-US" altLang="ko-KR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관리와 실행 통합</a:t>
            </a:r>
            <a:r>
              <a:rPr lang="en-US" altLang="ko-KR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오각형 99">
            <a:extLst>
              <a:ext uri="{FF2B5EF4-FFF2-40B4-BE49-F238E27FC236}">
                <a16:creationId xmlns:a16="http://schemas.microsoft.com/office/drawing/2014/main" id="{EB09165E-4B20-4D2D-9013-2BA87061E362}"/>
              </a:ext>
            </a:extLst>
          </p:cNvPr>
          <p:cNvSpPr/>
          <p:nvPr/>
        </p:nvSpPr>
        <p:spPr>
          <a:xfrm>
            <a:off x="6436973" y="2050951"/>
            <a:ext cx="1800000" cy="1008000"/>
          </a:xfrm>
          <a:prstGeom prst="homePlate">
            <a:avLst>
              <a:gd name="adj" fmla="val 27938"/>
            </a:avLst>
          </a:prstGeom>
          <a:solidFill>
            <a:srgbClr val="1C3C62"/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spcBef>
                <a:spcPts val="200"/>
              </a:spcBef>
            </a:pPr>
            <a:r>
              <a:rPr lang="ko-KR" altLang="en-US" sz="1400" dirty="0">
                <a:solidFill>
                  <a:srgbClr val="00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 체계 구축</a:t>
            </a:r>
            <a:endParaRPr lang="en-US" altLang="ko-KR" sz="1400" dirty="0">
              <a:solidFill>
                <a:srgbClr val="00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0">
              <a:spcBef>
                <a:spcPts val="200"/>
              </a:spcBef>
            </a:pP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(ERP/MES</a:t>
            </a:r>
            <a:r>
              <a:rPr lang="ko-KR" altLang="en-US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기반의 연동 프로세스</a:t>
            </a:r>
            <a:r>
              <a:rPr lang="en-US" altLang="ko-KR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46BEE2-E38F-43D2-AED5-94597A02B8F9}"/>
              </a:ext>
            </a:extLst>
          </p:cNvPr>
          <p:cNvCxnSpPr>
            <a:cxnSpLocks/>
            <a:stCxn id="13" idx="3"/>
            <a:endCxn id="47" idx="2"/>
          </p:cNvCxnSpPr>
          <p:nvPr/>
        </p:nvCxnSpPr>
        <p:spPr>
          <a:xfrm flipV="1">
            <a:off x="8236973" y="3852761"/>
            <a:ext cx="242092" cy="15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05">
            <a:extLst>
              <a:ext uri="{FF2B5EF4-FFF2-40B4-BE49-F238E27FC236}">
                <a16:creationId xmlns:a16="http://schemas.microsoft.com/office/drawing/2014/main" id="{7AC3D23A-1B3D-498C-A7A2-2ABD0833AE89}"/>
              </a:ext>
            </a:extLst>
          </p:cNvPr>
          <p:cNvCxnSpPr>
            <a:cxnSpLocks/>
            <a:stCxn id="14" idx="3"/>
            <a:endCxn id="47" idx="2"/>
          </p:cNvCxnSpPr>
          <p:nvPr/>
        </p:nvCxnSpPr>
        <p:spPr>
          <a:xfrm>
            <a:off x="8236973" y="2554951"/>
            <a:ext cx="242092" cy="129781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06">
            <a:extLst>
              <a:ext uri="{FF2B5EF4-FFF2-40B4-BE49-F238E27FC236}">
                <a16:creationId xmlns:a16="http://schemas.microsoft.com/office/drawing/2014/main" id="{5215230E-DAFA-476B-B08B-1CD245065C25}"/>
              </a:ext>
            </a:extLst>
          </p:cNvPr>
          <p:cNvCxnSpPr>
            <a:cxnSpLocks/>
            <a:stCxn id="12" idx="3"/>
            <a:endCxn id="47" idx="2"/>
          </p:cNvCxnSpPr>
          <p:nvPr/>
        </p:nvCxnSpPr>
        <p:spPr>
          <a:xfrm flipV="1">
            <a:off x="8236973" y="3852761"/>
            <a:ext cx="242092" cy="1300969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십자형 17">
            <a:extLst>
              <a:ext uri="{FF2B5EF4-FFF2-40B4-BE49-F238E27FC236}">
                <a16:creationId xmlns:a16="http://schemas.microsoft.com/office/drawing/2014/main" id="{17DEBCC1-D120-4C9B-A6C6-332B21061978}"/>
              </a:ext>
            </a:extLst>
          </p:cNvPr>
          <p:cNvSpPr>
            <a:spLocks noChangeAspect="1"/>
          </p:cNvSpPr>
          <p:nvPr/>
        </p:nvSpPr>
        <p:spPr>
          <a:xfrm>
            <a:off x="5652986" y="3106735"/>
            <a:ext cx="180000" cy="180000"/>
          </a:xfrm>
          <a:prstGeom prst="plus">
            <a:avLst>
              <a:gd name="adj" fmla="val 37529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십자형 18">
            <a:extLst>
              <a:ext uri="{FF2B5EF4-FFF2-40B4-BE49-F238E27FC236}">
                <a16:creationId xmlns:a16="http://schemas.microsoft.com/office/drawing/2014/main" id="{F93EF947-9D47-4638-8984-D030781F5FF0}"/>
              </a:ext>
            </a:extLst>
          </p:cNvPr>
          <p:cNvSpPr>
            <a:spLocks noChangeAspect="1"/>
          </p:cNvSpPr>
          <p:nvPr/>
        </p:nvSpPr>
        <p:spPr>
          <a:xfrm>
            <a:off x="5652986" y="4431536"/>
            <a:ext cx="180000" cy="180000"/>
          </a:xfrm>
          <a:prstGeom prst="plus">
            <a:avLst>
              <a:gd name="adj" fmla="val 37529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E369AB4-5EC9-4BDD-AA51-9B4E189034BE}"/>
              </a:ext>
            </a:extLst>
          </p:cNvPr>
          <p:cNvCxnSpPr>
            <a:stCxn id="28" idx="3"/>
            <a:endCxn id="13" idx="1"/>
          </p:cNvCxnSpPr>
          <p:nvPr/>
        </p:nvCxnSpPr>
        <p:spPr>
          <a:xfrm>
            <a:off x="6252678" y="3854341"/>
            <a:ext cx="1842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442F7BC-FB7D-47DB-BBE1-2788B5CCE6B8}"/>
              </a:ext>
            </a:extLst>
          </p:cNvPr>
          <p:cNvCxnSpPr>
            <a:stCxn id="27" idx="3"/>
            <a:endCxn id="14" idx="1"/>
          </p:cNvCxnSpPr>
          <p:nvPr/>
        </p:nvCxnSpPr>
        <p:spPr>
          <a:xfrm>
            <a:off x="6252678" y="2554951"/>
            <a:ext cx="1842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FB7A879-7F48-40A4-8B55-C977A4B696BD}"/>
              </a:ext>
            </a:extLst>
          </p:cNvPr>
          <p:cNvCxnSpPr>
            <a:stCxn id="29" idx="3"/>
            <a:endCxn id="12" idx="1"/>
          </p:cNvCxnSpPr>
          <p:nvPr/>
        </p:nvCxnSpPr>
        <p:spPr>
          <a:xfrm>
            <a:off x="6266835" y="5153730"/>
            <a:ext cx="1701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F8CE2E82-1C60-4AC1-916E-897C65522EC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30266" y="2532184"/>
            <a:ext cx="658677" cy="2652059"/>
          </a:xfrm>
          <a:prstGeom prst="rect">
            <a:avLst/>
          </a:prstGeom>
        </p:spPr>
      </p:pic>
      <p:sp>
        <p:nvSpPr>
          <p:cNvPr id="24" name="Rectangle 8">
            <a:extLst>
              <a:ext uri="{FF2B5EF4-FFF2-40B4-BE49-F238E27FC236}">
                <a16:creationId xmlns:a16="http://schemas.microsoft.com/office/drawing/2014/main" id="{3A954C93-6455-470C-B6A0-6B82E7E65214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73382" y="1628824"/>
            <a:ext cx="946262" cy="216000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med" len="sm"/>
          </a:ln>
          <a:effectLst/>
        </p:spPr>
        <p:txBody>
          <a:bodyPr lIns="0" tIns="0" rIns="0" bIns="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400" b="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시사점</a:t>
            </a:r>
            <a:endParaRPr kumimoji="0" lang="en-US" altLang="ko-KR" sz="1400" b="0" u="sng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00B70044-E6B9-4574-94E0-5F56EFC526BF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64374" y="1628824"/>
            <a:ext cx="1385423" cy="216000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med" len="sm"/>
          </a:ln>
          <a:effectLst/>
        </p:spPr>
        <p:txBody>
          <a:bodyPr lIns="0" tIns="0" rIns="0" bIns="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400" b="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 방향</a:t>
            </a:r>
            <a:endParaRPr kumimoji="0" lang="en-US" altLang="ko-KR" sz="1400" b="0" u="sng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219FB8BF-1046-46A8-9A55-D61FAEAB5390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95947" y="1628824"/>
            <a:ext cx="1040888" cy="216000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med" len="sm"/>
          </a:ln>
          <a:effectLst/>
        </p:spPr>
        <p:txBody>
          <a:bodyPr lIns="0" tIns="0" rIns="0" bIns="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400" b="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 표</a:t>
            </a:r>
            <a:endParaRPr kumimoji="0" lang="en-US" altLang="ko-KR" sz="1400" b="0" u="sng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116">
            <a:extLst>
              <a:ext uri="{FF2B5EF4-FFF2-40B4-BE49-F238E27FC236}">
                <a16:creationId xmlns:a16="http://schemas.microsoft.com/office/drawing/2014/main" id="{CB6D6C81-DFFE-415A-9106-B79275497492}"/>
              </a:ext>
            </a:extLst>
          </p:cNvPr>
          <p:cNvSpPr/>
          <p:nvPr/>
        </p:nvSpPr>
        <p:spPr>
          <a:xfrm>
            <a:off x="5101981" y="2284951"/>
            <a:ext cx="1150697" cy="540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프로세스 개선</a:t>
            </a:r>
          </a:p>
        </p:txBody>
      </p:sp>
      <p:sp>
        <p:nvSpPr>
          <p:cNvPr id="28" name="모서리가 둥근 직사각형 117">
            <a:extLst>
              <a:ext uri="{FF2B5EF4-FFF2-40B4-BE49-F238E27FC236}">
                <a16:creationId xmlns:a16="http://schemas.microsoft.com/office/drawing/2014/main" id="{796FBF28-4964-44C2-B2EC-DA0E9534F7DA}"/>
              </a:ext>
            </a:extLst>
          </p:cNvPr>
          <p:cNvSpPr/>
          <p:nvPr/>
        </p:nvSpPr>
        <p:spPr>
          <a:xfrm>
            <a:off x="5101981" y="3584341"/>
            <a:ext cx="1150697" cy="540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최적의 플랫폼 구축</a:t>
            </a:r>
          </a:p>
        </p:txBody>
      </p:sp>
      <p:sp>
        <p:nvSpPr>
          <p:cNvPr id="29" name="모서리가 둥근 직사각형 118">
            <a:extLst>
              <a:ext uri="{FF2B5EF4-FFF2-40B4-BE49-F238E27FC236}">
                <a16:creationId xmlns:a16="http://schemas.microsoft.com/office/drawing/2014/main" id="{05598E3F-DAAF-4DD1-9D0D-DFCFAA6E9229}"/>
              </a:ext>
            </a:extLst>
          </p:cNvPr>
          <p:cNvSpPr/>
          <p:nvPr/>
        </p:nvSpPr>
        <p:spPr>
          <a:xfrm>
            <a:off x="5116138" y="4883730"/>
            <a:ext cx="1150697" cy="540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Smart Factory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인프라 구축</a:t>
            </a: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E89B3668-16A5-4222-B51B-01356B6DD3D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60069" y="1628824"/>
            <a:ext cx="2956033" cy="216000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med" len="sm"/>
          </a:ln>
          <a:effectLst/>
        </p:spPr>
        <p:txBody>
          <a:bodyPr lIns="0" tIns="0" rIns="0" bIns="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400" b="0" u="sng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kumimoji="0" lang="en-US" altLang="ko-KR" sz="1400" b="0" u="sng" baseline="20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44E9F02-FA9C-40C3-8C4E-289C11BCC824}"/>
              </a:ext>
            </a:extLst>
          </p:cNvPr>
          <p:cNvGrpSpPr/>
          <p:nvPr/>
        </p:nvGrpSpPr>
        <p:grpSpPr>
          <a:xfrm>
            <a:off x="344572" y="1994765"/>
            <a:ext cx="4303030" cy="1800000"/>
            <a:chOff x="361144" y="2114140"/>
            <a:chExt cx="4303030" cy="180000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6D96DB8-8976-4536-B882-2E5B900C92D2}"/>
                </a:ext>
              </a:extLst>
            </p:cNvPr>
            <p:cNvSpPr/>
            <p:nvPr/>
          </p:nvSpPr>
          <p:spPr>
            <a:xfrm>
              <a:off x="1624861" y="2114140"/>
              <a:ext cx="3039313" cy="180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96B492A-64B7-482D-97A5-7B9C5D6CE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144" y="2114140"/>
              <a:ext cx="1263717" cy="1176918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0C39657-AB70-4EEE-A5AC-AEF2993D7B30}"/>
                </a:ext>
              </a:extLst>
            </p:cNvPr>
            <p:cNvSpPr/>
            <p:nvPr/>
          </p:nvSpPr>
          <p:spPr>
            <a:xfrm>
              <a:off x="361144" y="3291059"/>
              <a:ext cx="1279593" cy="62308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관리적 측면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5BB872D-8B34-4E85-B187-B1056357AD74}"/>
                </a:ext>
              </a:extLst>
            </p:cNvPr>
            <p:cNvSpPr/>
            <p:nvPr/>
          </p:nvSpPr>
          <p:spPr>
            <a:xfrm>
              <a:off x="1655981" y="2189848"/>
              <a:ext cx="3008193" cy="1657057"/>
            </a:xfrm>
            <a:prstGeom prst="rect">
              <a:avLst/>
            </a:prstGeom>
          </p:spPr>
          <p:txBody>
            <a:bodyPr wrap="square" lIns="36000" tIns="0" rIns="0" bIns="0">
              <a:spAutoFit/>
            </a:bodyPr>
            <a:lstStyle/>
            <a:p>
              <a:pPr marL="87313" indent="-87313" latinLnBrk="0">
                <a:lnSpc>
                  <a:spcPct val="150000"/>
                </a:lnSpc>
                <a:spcBef>
                  <a:spcPts val="600"/>
                </a:spcBef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지속적 성장을 위한 </a:t>
              </a:r>
              <a:r>
                <a: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프로세스</a:t>
              </a:r>
              <a:endParaRPr lang="en-US" altLang="ko-KR" sz="1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atinLnBrk="0">
                <a:lnSpc>
                  <a:spcPct val="150000"/>
                </a:lnSpc>
                <a:spcBef>
                  <a:spcPts val="600"/>
                </a:spcBef>
                <a:buClr>
                  <a:srgbClr val="0070C0"/>
                </a:buClr>
              </a:pP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재정리 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필요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87313" indent="-87313" latinLnBrk="0">
                <a:lnSpc>
                  <a:spcPct val="150000"/>
                </a:lnSpc>
                <a:spcBef>
                  <a:spcPts val="600"/>
                </a:spcBef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전사 프로세스와 </a:t>
              </a: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공유 및 통합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87313" indent="-87313" latinLnBrk="0">
                <a:lnSpc>
                  <a:spcPct val="150000"/>
                </a:lnSpc>
                <a:spcBef>
                  <a:spcPts val="600"/>
                </a:spcBef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제조 </a:t>
              </a: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활용도 향상 필요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87313" indent="-87313" latinLnBrk="0">
                <a:lnSpc>
                  <a:spcPct val="150000"/>
                </a:lnSpc>
                <a:spcBef>
                  <a:spcPts val="600"/>
                </a:spcBef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물류 업무별 프로세스 개선 및 정리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61D66E4-5646-406B-A2FD-C912C8D45ABA}"/>
              </a:ext>
            </a:extLst>
          </p:cNvPr>
          <p:cNvGrpSpPr/>
          <p:nvPr/>
        </p:nvGrpSpPr>
        <p:grpSpPr>
          <a:xfrm>
            <a:off x="344323" y="4041132"/>
            <a:ext cx="4303030" cy="1800000"/>
            <a:chOff x="361144" y="2114858"/>
            <a:chExt cx="4303030" cy="180000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56881BC-582A-442A-8BBE-A99422563771}"/>
                </a:ext>
              </a:extLst>
            </p:cNvPr>
            <p:cNvSpPr/>
            <p:nvPr/>
          </p:nvSpPr>
          <p:spPr>
            <a:xfrm>
              <a:off x="1624861" y="2114858"/>
              <a:ext cx="3039313" cy="180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345B5AF-0A11-4146-B56B-32DA94E3C209}"/>
                </a:ext>
              </a:extLst>
            </p:cNvPr>
            <p:cNvSpPr/>
            <p:nvPr/>
          </p:nvSpPr>
          <p:spPr>
            <a:xfrm>
              <a:off x="361144" y="3291059"/>
              <a:ext cx="1279593" cy="623081"/>
            </a:xfrm>
            <a:prstGeom prst="rect">
              <a:avLst/>
            </a:prstGeom>
            <a:solidFill>
              <a:srgbClr val="27282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정보 시스템 측면 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C52F063-DE1C-4F70-880E-72CF38377C7D}"/>
                </a:ext>
              </a:extLst>
            </p:cNvPr>
            <p:cNvSpPr/>
            <p:nvPr/>
          </p:nvSpPr>
          <p:spPr>
            <a:xfrm>
              <a:off x="1655981" y="2256048"/>
              <a:ext cx="3008193" cy="1503168"/>
            </a:xfrm>
            <a:prstGeom prst="rect">
              <a:avLst/>
            </a:prstGeom>
          </p:spPr>
          <p:txBody>
            <a:bodyPr wrap="square" lIns="36000" tIns="0" rIns="0" bIns="0">
              <a:spAutoFit/>
            </a:bodyPr>
            <a:lstStyle/>
            <a:p>
              <a:pPr marL="87313" indent="-87313" latinLnBrk="0">
                <a:lnSpc>
                  <a:spcPct val="150000"/>
                </a:lnSpc>
                <a:spcBef>
                  <a:spcPts val="600"/>
                </a:spcBef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 시스템 노후화에 따라 생산</a:t>
              </a: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제조 현장의 실시간 모니터링 정보 파악 미흡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87313" indent="-87313" latinLnBrk="0">
                <a:lnSpc>
                  <a:spcPct val="150000"/>
                </a:lnSpc>
                <a:spcBef>
                  <a:spcPts val="600"/>
                </a:spcBef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생산</a:t>
              </a: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제조 설비의 가동 현황에 대한 효율적 관리 및 분석 어려움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87313" indent="-87313" latinLnBrk="0">
                <a:lnSpc>
                  <a:spcPct val="150000"/>
                </a:lnSpc>
                <a:spcBef>
                  <a:spcPts val="600"/>
                </a:spcBef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MES 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구축에 따른 </a:t>
              </a: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ERP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통합성 확보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80400FCD-17F8-4B22-8C18-F6CDD2A331F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651" y="4048634"/>
            <a:ext cx="1273266" cy="11687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8BEA6D6-D140-4DF4-BF6F-DFE7662F80E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0447" y="2740288"/>
            <a:ext cx="1166313" cy="577934"/>
          </a:xfrm>
          <a:prstGeom prst="rect">
            <a:avLst/>
          </a:prstGeom>
        </p:spPr>
      </p:pic>
      <p:grpSp>
        <p:nvGrpSpPr>
          <p:cNvPr id="46" name="그룹 68">
            <a:extLst>
              <a:ext uri="{FF2B5EF4-FFF2-40B4-BE49-F238E27FC236}">
                <a16:creationId xmlns:a16="http://schemas.microsoft.com/office/drawing/2014/main" id="{857E6105-AF9D-4F0A-B3FA-71C9D9A9F5B4}"/>
              </a:ext>
            </a:extLst>
          </p:cNvPr>
          <p:cNvGrpSpPr/>
          <p:nvPr/>
        </p:nvGrpSpPr>
        <p:grpSpPr>
          <a:xfrm>
            <a:off x="8479065" y="3328556"/>
            <a:ext cx="1081653" cy="1048410"/>
            <a:chOff x="7309845" y="1630704"/>
            <a:chExt cx="1227136" cy="1227136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01F0426-B076-4E19-A4D1-685EE0C19448}"/>
                </a:ext>
              </a:extLst>
            </p:cNvPr>
            <p:cNvSpPr/>
            <p:nvPr/>
          </p:nvSpPr>
          <p:spPr>
            <a:xfrm>
              <a:off x="7309845" y="1630704"/>
              <a:ext cx="1227135" cy="12271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endPara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자유형 51">
              <a:extLst>
                <a:ext uri="{FF2B5EF4-FFF2-40B4-BE49-F238E27FC236}">
                  <a16:creationId xmlns:a16="http://schemas.microsoft.com/office/drawing/2014/main" id="{2294B1FB-AE19-4436-A47D-80F1A242B0C2}"/>
                </a:ext>
              </a:extLst>
            </p:cNvPr>
            <p:cNvSpPr/>
            <p:nvPr/>
          </p:nvSpPr>
          <p:spPr>
            <a:xfrm>
              <a:off x="7332116" y="1952677"/>
              <a:ext cx="1182632" cy="883875"/>
            </a:xfrm>
            <a:custGeom>
              <a:avLst/>
              <a:gdLst>
                <a:gd name="connsiteX0" fmla="*/ 0 w 1086928"/>
                <a:gd name="connsiteY0" fmla="*/ 543464 h 1086928"/>
                <a:gd name="connsiteX1" fmla="*/ 159177 w 1086928"/>
                <a:gd name="connsiteY1" fmla="*/ 159177 h 1086928"/>
                <a:gd name="connsiteX2" fmla="*/ 543464 w 1086928"/>
                <a:gd name="connsiteY2" fmla="*/ 1 h 1086928"/>
                <a:gd name="connsiteX3" fmla="*/ 927751 w 1086928"/>
                <a:gd name="connsiteY3" fmla="*/ 159178 h 1086928"/>
                <a:gd name="connsiteX4" fmla="*/ 1086927 w 1086928"/>
                <a:gd name="connsiteY4" fmla="*/ 543465 h 1086928"/>
                <a:gd name="connsiteX5" fmla="*/ 927750 w 1086928"/>
                <a:gd name="connsiteY5" fmla="*/ 927752 h 1086928"/>
                <a:gd name="connsiteX6" fmla="*/ 543463 w 1086928"/>
                <a:gd name="connsiteY6" fmla="*/ 1086929 h 1086928"/>
                <a:gd name="connsiteX7" fmla="*/ 159176 w 1086928"/>
                <a:gd name="connsiteY7" fmla="*/ 927752 h 1086928"/>
                <a:gd name="connsiteX8" fmla="*/ -1 w 1086928"/>
                <a:gd name="connsiteY8" fmla="*/ 543465 h 1086928"/>
                <a:gd name="connsiteX9" fmla="*/ 0 w 1086928"/>
                <a:gd name="connsiteY9" fmla="*/ 543464 h 1086928"/>
                <a:gd name="connsiteX0" fmla="*/ 1 w 1086929"/>
                <a:gd name="connsiteY0" fmla="*/ 448335 h 991800"/>
                <a:gd name="connsiteX1" fmla="*/ 159178 w 1086929"/>
                <a:gd name="connsiteY1" fmla="*/ 64048 h 991800"/>
                <a:gd name="connsiteX2" fmla="*/ 927752 w 1086929"/>
                <a:gd name="connsiteY2" fmla="*/ 64049 h 991800"/>
                <a:gd name="connsiteX3" fmla="*/ 1086928 w 1086929"/>
                <a:gd name="connsiteY3" fmla="*/ 448336 h 991800"/>
                <a:gd name="connsiteX4" fmla="*/ 927751 w 1086929"/>
                <a:gd name="connsiteY4" fmla="*/ 832623 h 991800"/>
                <a:gd name="connsiteX5" fmla="*/ 543464 w 1086929"/>
                <a:gd name="connsiteY5" fmla="*/ 991800 h 991800"/>
                <a:gd name="connsiteX6" fmla="*/ 159177 w 1086929"/>
                <a:gd name="connsiteY6" fmla="*/ 832623 h 991800"/>
                <a:gd name="connsiteX7" fmla="*/ 0 w 1086929"/>
                <a:gd name="connsiteY7" fmla="*/ 448336 h 991800"/>
                <a:gd name="connsiteX8" fmla="*/ 1 w 1086929"/>
                <a:gd name="connsiteY8" fmla="*/ 448335 h 991800"/>
                <a:gd name="connsiteX0" fmla="*/ 1 w 1086929"/>
                <a:gd name="connsiteY0" fmla="*/ 384286 h 927751"/>
                <a:gd name="connsiteX1" fmla="*/ 927752 w 1086929"/>
                <a:gd name="connsiteY1" fmla="*/ 0 h 927751"/>
                <a:gd name="connsiteX2" fmla="*/ 1086928 w 1086929"/>
                <a:gd name="connsiteY2" fmla="*/ 384287 h 927751"/>
                <a:gd name="connsiteX3" fmla="*/ 927751 w 1086929"/>
                <a:gd name="connsiteY3" fmla="*/ 768574 h 927751"/>
                <a:gd name="connsiteX4" fmla="*/ 543464 w 1086929"/>
                <a:gd name="connsiteY4" fmla="*/ 927751 h 927751"/>
                <a:gd name="connsiteX5" fmla="*/ 159177 w 1086929"/>
                <a:gd name="connsiteY5" fmla="*/ 768574 h 927751"/>
                <a:gd name="connsiteX6" fmla="*/ 0 w 1086929"/>
                <a:gd name="connsiteY6" fmla="*/ 384287 h 927751"/>
                <a:gd name="connsiteX7" fmla="*/ 1 w 1086929"/>
                <a:gd name="connsiteY7" fmla="*/ 384286 h 927751"/>
                <a:gd name="connsiteX0" fmla="*/ 1 w 1241553"/>
                <a:gd name="connsiteY0" fmla="*/ 64047 h 607512"/>
                <a:gd name="connsiteX1" fmla="*/ 1086928 w 1241553"/>
                <a:gd name="connsiteY1" fmla="*/ 64048 h 607512"/>
                <a:gd name="connsiteX2" fmla="*/ 927751 w 1241553"/>
                <a:gd name="connsiteY2" fmla="*/ 448335 h 607512"/>
                <a:gd name="connsiteX3" fmla="*/ 543464 w 1241553"/>
                <a:gd name="connsiteY3" fmla="*/ 607512 h 607512"/>
                <a:gd name="connsiteX4" fmla="*/ 159177 w 1241553"/>
                <a:gd name="connsiteY4" fmla="*/ 448335 h 607512"/>
                <a:gd name="connsiteX5" fmla="*/ 0 w 1241553"/>
                <a:gd name="connsiteY5" fmla="*/ 64048 h 607512"/>
                <a:gd name="connsiteX6" fmla="*/ 1 w 1241553"/>
                <a:gd name="connsiteY6" fmla="*/ 64047 h 607512"/>
                <a:gd name="connsiteX0" fmla="*/ 1 w 1086928"/>
                <a:gd name="connsiteY0" fmla="*/ 64047 h 607512"/>
                <a:gd name="connsiteX1" fmla="*/ 1086928 w 1086928"/>
                <a:gd name="connsiteY1" fmla="*/ 64048 h 607512"/>
                <a:gd name="connsiteX2" fmla="*/ 927751 w 1086928"/>
                <a:gd name="connsiteY2" fmla="*/ 448335 h 607512"/>
                <a:gd name="connsiteX3" fmla="*/ 543464 w 1086928"/>
                <a:gd name="connsiteY3" fmla="*/ 607512 h 607512"/>
                <a:gd name="connsiteX4" fmla="*/ 159177 w 1086928"/>
                <a:gd name="connsiteY4" fmla="*/ 448335 h 607512"/>
                <a:gd name="connsiteX5" fmla="*/ 0 w 1086928"/>
                <a:gd name="connsiteY5" fmla="*/ 64048 h 607512"/>
                <a:gd name="connsiteX6" fmla="*/ 1 w 1086928"/>
                <a:gd name="connsiteY6" fmla="*/ 64047 h 607512"/>
                <a:gd name="connsiteX0" fmla="*/ 1 w 1086928"/>
                <a:gd name="connsiteY0" fmla="*/ 64047 h 607512"/>
                <a:gd name="connsiteX1" fmla="*/ 1086928 w 1086928"/>
                <a:gd name="connsiteY1" fmla="*/ 64048 h 607512"/>
                <a:gd name="connsiteX2" fmla="*/ 927751 w 1086928"/>
                <a:gd name="connsiteY2" fmla="*/ 448335 h 607512"/>
                <a:gd name="connsiteX3" fmla="*/ 543464 w 1086928"/>
                <a:gd name="connsiteY3" fmla="*/ 607512 h 607512"/>
                <a:gd name="connsiteX4" fmla="*/ 159177 w 1086928"/>
                <a:gd name="connsiteY4" fmla="*/ 448335 h 607512"/>
                <a:gd name="connsiteX5" fmla="*/ 0 w 1086928"/>
                <a:gd name="connsiteY5" fmla="*/ 64048 h 607512"/>
                <a:gd name="connsiteX6" fmla="*/ 1 w 1086928"/>
                <a:gd name="connsiteY6" fmla="*/ 64047 h 607512"/>
                <a:gd name="connsiteX0" fmla="*/ 1 w 1086928"/>
                <a:gd name="connsiteY0" fmla="*/ 64047 h 607512"/>
                <a:gd name="connsiteX1" fmla="*/ 1086928 w 1086928"/>
                <a:gd name="connsiteY1" fmla="*/ 64048 h 607512"/>
                <a:gd name="connsiteX2" fmla="*/ 927751 w 1086928"/>
                <a:gd name="connsiteY2" fmla="*/ 448335 h 607512"/>
                <a:gd name="connsiteX3" fmla="*/ 543464 w 1086928"/>
                <a:gd name="connsiteY3" fmla="*/ 607512 h 607512"/>
                <a:gd name="connsiteX4" fmla="*/ 159177 w 1086928"/>
                <a:gd name="connsiteY4" fmla="*/ 448335 h 607512"/>
                <a:gd name="connsiteX5" fmla="*/ 0 w 1086928"/>
                <a:gd name="connsiteY5" fmla="*/ 64048 h 607512"/>
                <a:gd name="connsiteX6" fmla="*/ 1 w 1086928"/>
                <a:gd name="connsiteY6" fmla="*/ 64047 h 607512"/>
                <a:gd name="connsiteX0" fmla="*/ 1 w 1086928"/>
                <a:gd name="connsiteY0" fmla="*/ 64047 h 607512"/>
                <a:gd name="connsiteX1" fmla="*/ 1086928 w 1086928"/>
                <a:gd name="connsiteY1" fmla="*/ 64048 h 607512"/>
                <a:gd name="connsiteX2" fmla="*/ 927751 w 1086928"/>
                <a:gd name="connsiteY2" fmla="*/ 448335 h 607512"/>
                <a:gd name="connsiteX3" fmla="*/ 543464 w 1086928"/>
                <a:gd name="connsiteY3" fmla="*/ 607512 h 607512"/>
                <a:gd name="connsiteX4" fmla="*/ 159177 w 1086928"/>
                <a:gd name="connsiteY4" fmla="*/ 448335 h 607512"/>
                <a:gd name="connsiteX5" fmla="*/ 0 w 1086928"/>
                <a:gd name="connsiteY5" fmla="*/ 64048 h 607512"/>
                <a:gd name="connsiteX6" fmla="*/ 1 w 1086928"/>
                <a:gd name="connsiteY6" fmla="*/ 64047 h 607512"/>
                <a:gd name="connsiteX0" fmla="*/ 1 w 1086928"/>
                <a:gd name="connsiteY0" fmla="*/ 64047 h 607512"/>
                <a:gd name="connsiteX1" fmla="*/ 1086928 w 1086928"/>
                <a:gd name="connsiteY1" fmla="*/ 64048 h 607512"/>
                <a:gd name="connsiteX2" fmla="*/ 927751 w 1086928"/>
                <a:gd name="connsiteY2" fmla="*/ 448335 h 607512"/>
                <a:gd name="connsiteX3" fmla="*/ 543464 w 1086928"/>
                <a:gd name="connsiteY3" fmla="*/ 607512 h 607512"/>
                <a:gd name="connsiteX4" fmla="*/ 159177 w 1086928"/>
                <a:gd name="connsiteY4" fmla="*/ 448335 h 607512"/>
                <a:gd name="connsiteX5" fmla="*/ 0 w 1086928"/>
                <a:gd name="connsiteY5" fmla="*/ 64048 h 607512"/>
                <a:gd name="connsiteX6" fmla="*/ 1 w 1086928"/>
                <a:gd name="connsiteY6" fmla="*/ 64047 h 607512"/>
                <a:gd name="connsiteX0" fmla="*/ 1 w 1086928"/>
                <a:gd name="connsiteY0" fmla="*/ 64047 h 607512"/>
                <a:gd name="connsiteX1" fmla="*/ 1086928 w 1086928"/>
                <a:gd name="connsiteY1" fmla="*/ 64048 h 607512"/>
                <a:gd name="connsiteX2" fmla="*/ 927751 w 1086928"/>
                <a:gd name="connsiteY2" fmla="*/ 448335 h 607512"/>
                <a:gd name="connsiteX3" fmla="*/ 543464 w 1086928"/>
                <a:gd name="connsiteY3" fmla="*/ 607512 h 607512"/>
                <a:gd name="connsiteX4" fmla="*/ 159177 w 1086928"/>
                <a:gd name="connsiteY4" fmla="*/ 448335 h 607512"/>
                <a:gd name="connsiteX5" fmla="*/ 0 w 1086928"/>
                <a:gd name="connsiteY5" fmla="*/ 64048 h 607512"/>
                <a:gd name="connsiteX6" fmla="*/ 1 w 1086928"/>
                <a:gd name="connsiteY6" fmla="*/ 64047 h 607512"/>
                <a:gd name="connsiteX0" fmla="*/ 1 w 1086928"/>
                <a:gd name="connsiteY0" fmla="*/ 158348 h 701813"/>
                <a:gd name="connsiteX1" fmla="*/ 1086928 w 1086928"/>
                <a:gd name="connsiteY1" fmla="*/ 158349 h 701813"/>
                <a:gd name="connsiteX2" fmla="*/ 927751 w 1086928"/>
                <a:gd name="connsiteY2" fmla="*/ 542636 h 701813"/>
                <a:gd name="connsiteX3" fmla="*/ 543464 w 1086928"/>
                <a:gd name="connsiteY3" fmla="*/ 701813 h 701813"/>
                <a:gd name="connsiteX4" fmla="*/ 159177 w 1086928"/>
                <a:gd name="connsiteY4" fmla="*/ 542636 h 701813"/>
                <a:gd name="connsiteX5" fmla="*/ 0 w 1086928"/>
                <a:gd name="connsiteY5" fmla="*/ 158349 h 701813"/>
                <a:gd name="connsiteX6" fmla="*/ 1 w 1086928"/>
                <a:gd name="connsiteY6" fmla="*/ 158348 h 701813"/>
                <a:gd name="connsiteX0" fmla="*/ 1 w 1086928"/>
                <a:gd name="connsiteY0" fmla="*/ 258279 h 801744"/>
                <a:gd name="connsiteX1" fmla="*/ 1086928 w 1086928"/>
                <a:gd name="connsiteY1" fmla="*/ 258280 h 801744"/>
                <a:gd name="connsiteX2" fmla="*/ 927751 w 1086928"/>
                <a:gd name="connsiteY2" fmla="*/ 642567 h 801744"/>
                <a:gd name="connsiteX3" fmla="*/ 543464 w 1086928"/>
                <a:gd name="connsiteY3" fmla="*/ 801744 h 801744"/>
                <a:gd name="connsiteX4" fmla="*/ 159177 w 1086928"/>
                <a:gd name="connsiteY4" fmla="*/ 642567 h 801744"/>
                <a:gd name="connsiteX5" fmla="*/ 0 w 1086928"/>
                <a:gd name="connsiteY5" fmla="*/ 258280 h 801744"/>
                <a:gd name="connsiteX6" fmla="*/ 1 w 1086928"/>
                <a:gd name="connsiteY6" fmla="*/ 258279 h 80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6928" h="801744">
                  <a:moveTo>
                    <a:pt x="1" y="258279"/>
                  </a:moveTo>
                  <a:cubicBezTo>
                    <a:pt x="570273" y="675795"/>
                    <a:pt x="727013" y="0"/>
                    <a:pt x="1086928" y="258280"/>
                  </a:cubicBezTo>
                  <a:cubicBezTo>
                    <a:pt x="1067044" y="452627"/>
                    <a:pt x="1029670" y="540648"/>
                    <a:pt x="927751" y="642567"/>
                  </a:cubicBezTo>
                  <a:cubicBezTo>
                    <a:pt x="825832" y="744486"/>
                    <a:pt x="687599" y="801744"/>
                    <a:pt x="543464" y="801744"/>
                  </a:cubicBezTo>
                  <a:cubicBezTo>
                    <a:pt x="399328" y="801744"/>
                    <a:pt x="261096" y="744486"/>
                    <a:pt x="159177" y="642567"/>
                  </a:cubicBezTo>
                  <a:cubicBezTo>
                    <a:pt x="57258" y="540648"/>
                    <a:pt x="0" y="402415"/>
                    <a:pt x="0" y="258280"/>
                  </a:cubicBezTo>
                  <a:lnTo>
                    <a:pt x="1" y="258279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endPara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타원 48" hidden="1">
              <a:extLst>
                <a:ext uri="{FF2B5EF4-FFF2-40B4-BE49-F238E27FC236}">
                  <a16:creationId xmlns:a16="http://schemas.microsoft.com/office/drawing/2014/main" id="{571FFB6D-6EFB-4083-AAC9-D44F6D281EB1}"/>
                </a:ext>
              </a:extLst>
            </p:cNvPr>
            <p:cNvSpPr/>
            <p:nvPr/>
          </p:nvSpPr>
          <p:spPr>
            <a:xfrm>
              <a:off x="7309846" y="1630704"/>
              <a:ext cx="1227135" cy="1227136"/>
            </a:xfrm>
            <a:prstGeom prst="ellipse">
              <a:avLst/>
            </a:prstGeom>
            <a:gradFill flip="none" rotWithShape="1">
              <a:gsLst>
                <a:gs pos="50000">
                  <a:schemeClr val="bg1">
                    <a:alpha val="0"/>
                  </a:schemeClr>
                </a:gs>
                <a:gs pos="100000">
                  <a:schemeClr val="bg1">
                    <a:alpha val="1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flat" dir="t">
                <a:rot lat="0" lon="0" rev="3000000"/>
              </a:lightRig>
            </a:scene3d>
            <a:sp3d prstMaterial="plastic">
              <a:bevelT w="165100" h="1841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7508FFF-516C-4DC7-935A-0EA535125D88}"/>
                </a:ext>
              </a:extLst>
            </p:cNvPr>
            <p:cNvSpPr/>
            <p:nvPr/>
          </p:nvSpPr>
          <p:spPr>
            <a:xfrm>
              <a:off x="7424565" y="1745423"/>
              <a:ext cx="997697" cy="9976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D6C6A2-C290-477B-ACD4-6B1B5E51AB42}"/>
              </a:ext>
            </a:extLst>
          </p:cNvPr>
          <p:cNvSpPr/>
          <p:nvPr/>
        </p:nvSpPr>
        <p:spPr>
          <a:xfrm>
            <a:off x="8660820" y="3573016"/>
            <a:ext cx="718145" cy="6463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14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최적화된</a:t>
            </a:r>
            <a:endParaRPr lang="en-US" altLang="ko-KR" sz="140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생산관리</a:t>
            </a:r>
            <a:endParaRPr lang="en-US" altLang="ko-KR" sz="14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endParaRPr lang="ko-KR" altLang="en-US" sz="14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대각선 방향의 모서리가 둥근 사각형 56">
            <a:extLst>
              <a:ext uri="{FF2B5EF4-FFF2-40B4-BE49-F238E27FC236}">
                <a16:creationId xmlns:a16="http://schemas.microsoft.com/office/drawing/2014/main" id="{17E9EA16-AED1-47BE-B472-5AB7CA4CD2B6}"/>
              </a:ext>
            </a:extLst>
          </p:cNvPr>
          <p:cNvSpPr/>
          <p:nvPr/>
        </p:nvSpPr>
        <p:spPr>
          <a:xfrm>
            <a:off x="6316926" y="1994765"/>
            <a:ext cx="382642" cy="232706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ED1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대각선 방향의 모서리가 둥근 사각형 57">
            <a:extLst>
              <a:ext uri="{FF2B5EF4-FFF2-40B4-BE49-F238E27FC236}">
                <a16:creationId xmlns:a16="http://schemas.microsoft.com/office/drawing/2014/main" id="{EC5769E6-B587-4673-B2FD-19FCADE07F04}"/>
              </a:ext>
            </a:extLst>
          </p:cNvPr>
          <p:cNvSpPr/>
          <p:nvPr/>
        </p:nvSpPr>
        <p:spPr>
          <a:xfrm>
            <a:off x="6316926" y="3290909"/>
            <a:ext cx="382642" cy="232706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ED1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대각선 방향의 모서리가 둥근 사각형 58">
            <a:extLst>
              <a:ext uri="{FF2B5EF4-FFF2-40B4-BE49-F238E27FC236}">
                <a16:creationId xmlns:a16="http://schemas.microsoft.com/office/drawing/2014/main" id="{84DEB7EF-FC1D-43FA-A021-11D89600C019}"/>
              </a:ext>
            </a:extLst>
          </p:cNvPr>
          <p:cNvSpPr/>
          <p:nvPr/>
        </p:nvSpPr>
        <p:spPr>
          <a:xfrm>
            <a:off x="6316926" y="4587053"/>
            <a:ext cx="382642" cy="232706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ED1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501A696A-B264-4C50-A7C7-2B251AA943D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91869" y="4884483"/>
            <a:ext cx="1485900" cy="14573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C3C143B-B69A-4690-9751-C3E16E84011C}"/>
              </a:ext>
            </a:extLst>
          </p:cNvPr>
          <p:cNvSpPr/>
          <p:nvPr/>
        </p:nvSpPr>
        <p:spPr>
          <a:xfrm>
            <a:off x="8030184" y="1331438"/>
            <a:ext cx="1980000" cy="3223944"/>
          </a:xfrm>
          <a:prstGeom prst="rect">
            <a:avLst/>
          </a:prstGeom>
          <a:noFill/>
        </p:spPr>
        <p:txBody>
          <a:bodyPr wrap="none" lIns="0" tIns="0" rIns="0" bIns="0">
            <a:prstTxWarp prst="textArchDown">
              <a:avLst/>
            </a:prstTxWarp>
            <a:spAutoFit/>
          </a:bodyPr>
          <a:lstStyle/>
          <a:p>
            <a:pPr algn="ctr"/>
            <a:r>
              <a:rPr lang="en-US" altLang="ko-KR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Smart</a:t>
            </a:r>
            <a:r>
              <a:rPr lang="ko-KR" altLang="en-US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Factory</a:t>
            </a:r>
          </a:p>
        </p:txBody>
      </p:sp>
    </p:spTree>
    <p:extLst>
      <p:ext uri="{BB962C8B-B14F-4D97-AF65-F5344CB8AC3E}">
        <p14:creationId xmlns:p14="http://schemas.microsoft.com/office/powerpoint/2010/main" val="3019128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개발 내역요약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(ERP)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806515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5-3. 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시스템구성상세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85CE7070-6D16-692D-95D9-2F9EDCC55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1148734"/>
            <a:ext cx="936104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-ERP PDA (10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CEC0945-BC51-63A5-1159-FD31A2D74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849968"/>
              </p:ext>
            </p:extLst>
          </p:nvPr>
        </p:nvGraphicFramePr>
        <p:xfrm>
          <a:off x="2287910" y="1772816"/>
          <a:ext cx="5152457" cy="4431661"/>
        </p:xfrm>
        <a:graphic>
          <a:graphicData uri="http://schemas.openxmlformats.org/drawingml/2006/table">
            <a:tbl>
              <a:tblPr/>
              <a:tblGrid>
                <a:gridCol w="453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4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5095">
                  <a:extLst>
                    <a:ext uri="{9D8B030D-6E8A-4147-A177-3AD203B41FA5}">
                      <a16:colId xmlns:a16="http://schemas.microsoft.com/office/drawing/2014/main" val="3399550397"/>
                    </a:ext>
                  </a:extLst>
                </a:gridCol>
                <a:gridCol w="2052136">
                  <a:extLst>
                    <a:ext uri="{9D8B030D-6E8A-4147-A177-3AD203B41FA5}">
                      <a16:colId xmlns:a16="http://schemas.microsoft.com/office/drawing/2014/main" val="295055470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b="1" kern="1200" dirty="0">
                          <a:ln>
                            <a:solidFill>
                              <a:srgbClr val="FF99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No</a:t>
                      </a:r>
                      <a:endParaRPr lang="ko-KR" altLang="en-US" sz="1400" b="1" kern="1200" dirty="0">
                        <a:ln>
                          <a:solidFill>
                            <a:srgbClr val="FF9900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664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ln>
                            <a:solidFill>
                              <a:srgbClr val="FF99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대분류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664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ln>
                            <a:solidFill>
                              <a:srgbClr val="FF99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프로그램</a:t>
                      </a:r>
                      <a:r>
                        <a:rPr lang="en-US" altLang="ko-KR" sz="1400" b="1" kern="1200" dirty="0">
                          <a:ln>
                            <a:solidFill>
                              <a:srgbClr val="FF99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ID</a:t>
                      </a:r>
                      <a:endParaRPr lang="ko-KR" altLang="en-US" sz="1400" b="1" kern="1200" dirty="0">
                        <a:ln>
                          <a:solidFill>
                            <a:srgbClr val="FF9900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664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ln>
                            <a:solidFill>
                              <a:srgbClr val="FF99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프로그램명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664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5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시스템</a:t>
                      </a:r>
                    </a:p>
                  </a:txBody>
                  <a:tcPr marL="711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-</a:t>
                      </a:r>
                    </a:p>
                  </a:txBody>
                  <a:tcPr marL="10666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PDA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로그인</a:t>
                      </a:r>
                    </a:p>
                  </a:txBody>
                  <a:tcPr marL="10666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182611"/>
                  </a:ext>
                </a:extLst>
              </a:tr>
              <a:tr h="296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PDA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711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PDAM001MA1</a:t>
                      </a:r>
                    </a:p>
                  </a:txBody>
                  <a:tcPr marL="10666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구매입고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(SCM)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10666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PDA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711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PDAM002MA1</a:t>
                      </a:r>
                    </a:p>
                  </a:txBody>
                  <a:tcPr marL="10666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사급품출고이동요청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10666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0006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00206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</a:t>
                      </a:r>
                      <a:endParaRPr lang="ko-KR" altLang="en-US" sz="1200" b="0" dirty="0">
                        <a:solidFill>
                          <a:srgbClr val="00206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PDA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711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PDAM003MA1</a:t>
                      </a:r>
                    </a:p>
                  </a:txBody>
                  <a:tcPr marL="10666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입고등록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재고이동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)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10666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879147"/>
                  </a:ext>
                </a:extLst>
              </a:tr>
              <a:tr h="4235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206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endParaRPr lang="ko-KR" altLang="en-US" sz="1200" dirty="0">
                        <a:solidFill>
                          <a:srgbClr val="00206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PDA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711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PDAM004MA1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10666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기타출고이동요청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10666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577813"/>
                  </a:ext>
                </a:extLst>
              </a:tr>
              <a:tr h="380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206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endParaRPr lang="ko-KR" altLang="en-US" sz="1200" dirty="0">
                        <a:solidFill>
                          <a:srgbClr val="00206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PDA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711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PDAIM002M1</a:t>
                      </a:r>
                    </a:p>
                  </a:txBody>
                  <a:tcPr marL="10666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재고조회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(S)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10666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727157"/>
                  </a:ext>
                </a:extLst>
              </a:tr>
              <a:tr h="4235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206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7</a:t>
                      </a:r>
                      <a:endParaRPr lang="ko-KR" altLang="en-US" sz="1200" dirty="0">
                        <a:solidFill>
                          <a:srgbClr val="00206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PDA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711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PDAI001MA1</a:t>
                      </a:r>
                    </a:p>
                  </a:txBody>
                  <a:tcPr marL="10666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재고이동</a:t>
                      </a:r>
                    </a:p>
                  </a:txBody>
                  <a:tcPr marL="10666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802420"/>
                  </a:ext>
                </a:extLst>
              </a:tr>
              <a:tr h="380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206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8</a:t>
                      </a:r>
                      <a:endParaRPr lang="ko-KR" altLang="en-US" sz="1200" dirty="0">
                        <a:solidFill>
                          <a:srgbClr val="00206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PDA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711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PDAI003MA1</a:t>
                      </a:r>
                    </a:p>
                  </a:txBody>
                  <a:tcPr marL="10666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재고실사</a:t>
                      </a:r>
                    </a:p>
                  </a:txBody>
                  <a:tcPr marL="10666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450576"/>
                  </a:ext>
                </a:extLst>
              </a:tr>
              <a:tr h="380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206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9</a:t>
                      </a:r>
                      <a:endParaRPr lang="ko-KR" altLang="en-US" sz="1200" dirty="0">
                        <a:solidFill>
                          <a:srgbClr val="00206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PDA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711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PDAS000MA1</a:t>
                      </a:r>
                    </a:p>
                  </a:txBody>
                  <a:tcPr marL="10666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제품출고등록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10666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681408"/>
                  </a:ext>
                </a:extLst>
              </a:tr>
              <a:tr h="4235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206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10</a:t>
                      </a:r>
                      <a:endParaRPr lang="ko-KR" altLang="en-US" sz="1200" dirty="0">
                        <a:solidFill>
                          <a:srgbClr val="00206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PDA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711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PDAS001MA1</a:t>
                      </a:r>
                    </a:p>
                  </a:txBody>
                  <a:tcPr marL="10666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출고등록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재고이동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)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10666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331857"/>
                  </a:ext>
                </a:extLst>
              </a:tr>
              <a:tr h="211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206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11</a:t>
                      </a:r>
                      <a:endParaRPr lang="ko-KR" altLang="en-US" sz="1200" dirty="0">
                        <a:solidFill>
                          <a:srgbClr val="00206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PDA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711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PDAP4321M1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10666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부품출고이동요청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10666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121545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37D69C6-BBB4-A1DC-D050-448B75EFEC2B}"/>
              </a:ext>
            </a:extLst>
          </p:cNvPr>
          <p:cNvGrpSpPr/>
          <p:nvPr/>
        </p:nvGrpSpPr>
        <p:grpSpPr>
          <a:xfrm>
            <a:off x="559718" y="2603862"/>
            <a:ext cx="1637518" cy="2652704"/>
            <a:chOff x="559718" y="2603862"/>
            <a:chExt cx="1637518" cy="265270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AB2F43A-B183-77C7-F33E-860C5FAB1A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071" r="22220" b="6514"/>
            <a:stretch/>
          </p:blipFill>
          <p:spPr bwMode="auto">
            <a:xfrm>
              <a:off x="559718" y="2603862"/>
              <a:ext cx="1637518" cy="2652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F9F084B-5DD6-FBC5-9DBA-BDB87282C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7176" y="3060251"/>
              <a:ext cx="936104" cy="1205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0704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개발 내역요약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(ERP)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806515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5-3. 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시스템구성상세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85CE7070-6D16-692D-95D9-2F9EDCC55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1148734"/>
            <a:ext cx="936104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-Star SCM (4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592E8CC-1465-28C4-099A-B18927105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804362"/>
              </p:ext>
            </p:extLst>
          </p:nvPr>
        </p:nvGraphicFramePr>
        <p:xfrm>
          <a:off x="2287910" y="1772816"/>
          <a:ext cx="5152457" cy="1745104"/>
        </p:xfrm>
        <a:graphic>
          <a:graphicData uri="http://schemas.openxmlformats.org/drawingml/2006/table">
            <a:tbl>
              <a:tblPr/>
              <a:tblGrid>
                <a:gridCol w="453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4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5095">
                  <a:extLst>
                    <a:ext uri="{9D8B030D-6E8A-4147-A177-3AD203B41FA5}">
                      <a16:colId xmlns:a16="http://schemas.microsoft.com/office/drawing/2014/main" val="3399550397"/>
                    </a:ext>
                  </a:extLst>
                </a:gridCol>
                <a:gridCol w="2052136">
                  <a:extLst>
                    <a:ext uri="{9D8B030D-6E8A-4147-A177-3AD203B41FA5}">
                      <a16:colId xmlns:a16="http://schemas.microsoft.com/office/drawing/2014/main" val="295055470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b="1" kern="1200" dirty="0">
                          <a:ln>
                            <a:solidFill>
                              <a:srgbClr val="FF99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No</a:t>
                      </a:r>
                      <a:endParaRPr lang="ko-KR" altLang="en-US" sz="1400" b="1" kern="1200" dirty="0">
                        <a:ln>
                          <a:solidFill>
                            <a:srgbClr val="FF9900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664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ln>
                            <a:solidFill>
                              <a:srgbClr val="FF99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대분류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664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ln>
                            <a:solidFill>
                              <a:srgbClr val="FF99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프로그램</a:t>
                      </a:r>
                      <a:r>
                        <a:rPr lang="en-US" altLang="ko-KR" sz="1400" b="1" kern="1200" dirty="0">
                          <a:ln>
                            <a:solidFill>
                              <a:srgbClr val="FF99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ID</a:t>
                      </a:r>
                      <a:endParaRPr lang="ko-KR" altLang="en-US" sz="1400" b="1" kern="1200" dirty="0">
                        <a:ln>
                          <a:solidFill>
                            <a:srgbClr val="FF9900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664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ln>
                            <a:solidFill>
                              <a:srgbClr val="FF99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프로그램명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664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5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STARSCM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711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STM3016O2_CKO134</a:t>
                      </a:r>
                    </a:p>
                  </a:txBody>
                  <a:tcPr marL="10666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Invoice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조회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(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S)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10666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182611"/>
                  </a:ext>
                </a:extLst>
              </a:tr>
              <a:tr h="296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STARSCM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711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STM3016M2_CKO134</a:t>
                      </a:r>
                    </a:p>
                  </a:txBody>
                  <a:tcPr marL="10666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Invoice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등록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(S)</a:t>
                      </a:r>
                    </a:p>
                  </a:txBody>
                  <a:tcPr marL="10666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STARSCM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711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STM3003Q1_CKO134</a:t>
                      </a:r>
                    </a:p>
                  </a:txBody>
                  <a:tcPr marL="10666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발주서조회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(S)</a:t>
                      </a:r>
                    </a:p>
                  </a:txBody>
                  <a:tcPr marL="10666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0006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00206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</a:t>
                      </a:r>
                      <a:endParaRPr lang="ko-KR" altLang="en-US" sz="1200" b="0" dirty="0">
                        <a:solidFill>
                          <a:srgbClr val="00206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STARSCM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711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STM3003Q1_CKO134</a:t>
                      </a:r>
                    </a:p>
                  </a:txBody>
                  <a:tcPr marL="10666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발주서조회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(S)</a:t>
                      </a:r>
                    </a:p>
                  </a:txBody>
                  <a:tcPr marL="106661" marR="7111" marT="7111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87914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E0C5D5A6-15AB-761B-C799-A9371755A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863" y="3645024"/>
            <a:ext cx="1927629" cy="17973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F9255D-DB26-2CF0-16F8-385F7C22DB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4587" y="3739255"/>
            <a:ext cx="2152669" cy="228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90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806515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5-3. 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시스템구성상세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85CE7070-6D16-692D-95D9-2F9EDCC55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1148734"/>
            <a:ext cx="936104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-UNIMES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(64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7EA59DFC-1FD9-B1D7-A1F0-81FB83F6F4F0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개발 내역요약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(MES)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모서리가 둥근 직사각형 215">
            <a:extLst>
              <a:ext uri="{FF2B5EF4-FFF2-40B4-BE49-F238E27FC236}">
                <a16:creationId xmlns:a16="http://schemas.microsoft.com/office/drawing/2014/main" id="{5F14395F-B931-C56C-A43F-9E4FF0FCC347}"/>
              </a:ext>
            </a:extLst>
          </p:cNvPr>
          <p:cNvSpPr/>
          <p:nvPr/>
        </p:nvSpPr>
        <p:spPr>
          <a:xfrm>
            <a:off x="4053283" y="1473630"/>
            <a:ext cx="3718237" cy="373343"/>
          </a:xfrm>
          <a:prstGeom prst="roundRect">
            <a:avLst>
              <a:gd name="adj" fmla="val 10082"/>
            </a:avLst>
          </a:prstGeom>
          <a:pattFill prst="pct50">
            <a:fgClr>
              <a:srgbClr val="0070C0"/>
            </a:fgClr>
            <a:bgClr>
              <a:srgbClr val="00B0F0"/>
            </a:bgClr>
          </a:pattFill>
          <a:ln w="6350">
            <a:solidFill>
              <a:srgbClr val="386FB1"/>
            </a:solidFill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생산관리 </a:t>
            </a:r>
            <a:r>
              <a:rPr lang="en-US" altLang="ko-KR" sz="11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(26</a:t>
            </a:r>
            <a:r>
              <a:rPr lang="ko-KR" altLang="en-US" sz="11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본</a:t>
            </a:r>
            <a:r>
              <a:rPr lang="en-US" altLang="ko-KR" sz="11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8" name="모서리가 둥근 직사각형 215">
            <a:extLst>
              <a:ext uri="{FF2B5EF4-FFF2-40B4-BE49-F238E27FC236}">
                <a16:creationId xmlns:a16="http://schemas.microsoft.com/office/drawing/2014/main" id="{F7DCC9AC-4B5D-5664-E1D0-65F3288DBC1B}"/>
              </a:ext>
            </a:extLst>
          </p:cNvPr>
          <p:cNvSpPr/>
          <p:nvPr/>
        </p:nvSpPr>
        <p:spPr>
          <a:xfrm>
            <a:off x="203958" y="1476760"/>
            <a:ext cx="3718237" cy="360000"/>
          </a:xfrm>
          <a:prstGeom prst="roundRect">
            <a:avLst>
              <a:gd name="adj" fmla="val 10082"/>
            </a:avLst>
          </a:prstGeom>
          <a:pattFill prst="pct50">
            <a:fgClr>
              <a:srgbClr val="0070C0"/>
            </a:fgClr>
            <a:bgClr>
              <a:srgbClr val="00B0F0"/>
            </a:bgClr>
          </a:pattFill>
          <a:ln w="6350">
            <a:solidFill>
              <a:srgbClr val="386FB1"/>
            </a:solidFill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기준정보관리 </a:t>
            </a:r>
            <a:r>
              <a:rPr lang="en-US" altLang="ko-KR" sz="11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(35</a:t>
            </a:r>
            <a:r>
              <a:rPr lang="ko-KR" altLang="en-US" sz="11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본</a:t>
            </a:r>
            <a:r>
              <a:rPr lang="en-US" altLang="ko-KR" sz="11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9" name="모서리가 둥근 직사각형 215">
            <a:extLst>
              <a:ext uri="{FF2B5EF4-FFF2-40B4-BE49-F238E27FC236}">
                <a16:creationId xmlns:a16="http://schemas.microsoft.com/office/drawing/2014/main" id="{34DB340D-9DA7-6D3B-9B13-A99FD7CEB682}"/>
              </a:ext>
            </a:extLst>
          </p:cNvPr>
          <p:cNvSpPr/>
          <p:nvPr/>
        </p:nvSpPr>
        <p:spPr>
          <a:xfrm>
            <a:off x="7902607" y="1473630"/>
            <a:ext cx="1818359" cy="373343"/>
          </a:xfrm>
          <a:prstGeom prst="roundRect">
            <a:avLst>
              <a:gd name="adj" fmla="val 10082"/>
            </a:avLst>
          </a:prstGeom>
          <a:pattFill prst="pct50">
            <a:fgClr>
              <a:srgbClr val="0070C0"/>
            </a:fgClr>
            <a:bgClr>
              <a:srgbClr val="00B0F0"/>
            </a:bgClr>
          </a:pattFill>
          <a:ln w="6350">
            <a:solidFill>
              <a:srgbClr val="386FB1"/>
            </a:solidFill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물류관리 </a:t>
            </a:r>
            <a:r>
              <a:rPr lang="en-US" altLang="ko-KR" sz="11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(3</a:t>
            </a:r>
            <a:r>
              <a:rPr lang="ko-KR" altLang="en-US" sz="11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본</a:t>
            </a:r>
            <a:r>
              <a:rPr lang="en-US" altLang="ko-KR" sz="11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10" name="모서리가 둥근 직사각형 42">
            <a:extLst>
              <a:ext uri="{FF2B5EF4-FFF2-40B4-BE49-F238E27FC236}">
                <a16:creationId xmlns:a16="http://schemas.microsoft.com/office/drawing/2014/main" id="{897D8B2B-8774-340B-1E65-137AF0DA761E}"/>
              </a:ext>
            </a:extLst>
          </p:cNvPr>
          <p:cNvSpPr/>
          <p:nvPr/>
        </p:nvSpPr>
        <p:spPr>
          <a:xfrm>
            <a:off x="203958" y="1950594"/>
            <a:ext cx="1817705" cy="410683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ea typeface="나눔스퀘어OTF" panose="020B0600000101010101" pitchFamily="34" charset="-127"/>
              </a:rPr>
              <a:t>공통코드그룹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ea typeface="나눔스퀘어OTF" panose="020B0600000101010101" pitchFamily="34" charset="-127"/>
              </a:rPr>
              <a:t>공통코드상세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ea typeface="나눔스퀘어OTF" panose="020B0600000101010101" pitchFamily="34" charset="-127"/>
              </a:rPr>
              <a:t>불량유형관리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ea typeface="나눔스퀘어OTF" panose="020B0600000101010101" pitchFamily="34" charset="-127"/>
              </a:rPr>
              <a:t>비가동유형관리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ea typeface="나눔스퀘어OTF" panose="020B0600000101010101" pitchFamily="34" charset="-127"/>
              </a:rPr>
              <a:t>설비정보관리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ea typeface="나눔스퀘어OTF" panose="020B0600000101010101" pitchFamily="34" charset="-127"/>
              </a:rPr>
              <a:t>금형정보관리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ea typeface="나눔스퀘어OTF" panose="020B0600000101010101" pitchFamily="34" charset="-127"/>
              </a:rPr>
              <a:t>사원정보관리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ea typeface="나눔스퀘어OTF" panose="020B0600000101010101" pitchFamily="34" charset="-127"/>
              </a:rPr>
              <a:t>작업자관리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ea typeface="나눔스퀘어OTF" panose="020B0600000101010101" pitchFamily="34" charset="-127"/>
              </a:rPr>
              <a:t>생산라인정보관리</a:t>
            </a:r>
          </a:p>
          <a:p>
            <a:pPr marL="171450" indent="-171450" algn="l">
              <a:buFontTx/>
              <a:buChar char="-"/>
            </a:pPr>
            <a:r>
              <a:rPr lang="en-US" altLang="ko-KR" sz="900">
                <a:solidFill>
                  <a:schemeClr val="tx1"/>
                </a:solidFill>
                <a:ea typeface="나눔스퀘어OTF" panose="020B0600000101010101" pitchFamily="34" charset="-127"/>
              </a:rPr>
              <a:t>WorkCenter</a:t>
            </a:r>
            <a:r>
              <a:rPr lang="ko-KR" altLang="en-US" sz="900">
                <a:solidFill>
                  <a:schemeClr val="tx1"/>
                </a:solidFill>
                <a:ea typeface="나눔스퀘어OTF" panose="020B0600000101010101" pitchFamily="34" charset="-127"/>
              </a:rPr>
              <a:t>관리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ea typeface="나눔스퀘어OTF" panose="020B0600000101010101" pitchFamily="34" charset="-127"/>
              </a:rPr>
              <a:t>창고정보관리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ea typeface="나눔스퀘어OTF" panose="020B0600000101010101" pitchFamily="34" charset="-127"/>
              </a:rPr>
              <a:t>검사항목관리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ea typeface="나눔스퀘어OTF" panose="020B0600000101010101" pitchFamily="34" charset="-127"/>
              </a:rPr>
              <a:t>불량유형군관리</a:t>
            </a:r>
          </a:p>
          <a:p>
            <a:pPr marL="171450" indent="-171450" algn="l">
              <a:buFontTx/>
              <a:buChar char="-"/>
            </a:pPr>
            <a:r>
              <a:rPr lang="en-US" altLang="ko-KR" sz="900">
                <a:solidFill>
                  <a:schemeClr val="tx1"/>
                </a:solidFill>
                <a:ea typeface="나눔스퀘어OTF" panose="020B0600000101010101" pitchFamily="34" charset="-127"/>
              </a:rPr>
              <a:t>LOT</a:t>
            </a:r>
            <a:r>
              <a:rPr lang="ko-KR" altLang="en-US" sz="900">
                <a:solidFill>
                  <a:schemeClr val="tx1"/>
                </a:solidFill>
                <a:ea typeface="나눔스퀘어OTF" panose="020B0600000101010101" pitchFamily="34" charset="-127"/>
              </a:rPr>
              <a:t>구성단위관리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ea typeface="나눔스퀘어OTF" panose="020B0600000101010101" pitchFamily="34" charset="-127"/>
              </a:rPr>
              <a:t>품목정보관리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ea typeface="나눔스퀘어OTF" panose="020B0600000101010101" pitchFamily="34" charset="-127"/>
              </a:rPr>
              <a:t>품목정보상세관리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ea typeface="나눔스퀘어OTF" panose="020B0600000101010101" pitchFamily="34" charset="-127"/>
              </a:rPr>
              <a:t>품목별공정관리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ea typeface="나눔스퀘어OTF" panose="020B0600000101010101" pitchFamily="34" charset="-127"/>
              </a:rPr>
              <a:t>품목별공정별불량유형관리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ea typeface="나눔스퀘어OTF" panose="020B0600000101010101" pitchFamily="34" charset="-127"/>
              </a:rPr>
              <a:t>품목별공정별작업문서관리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ea typeface="나눔스퀘어OTF" panose="020B0600000101010101" pitchFamily="34" charset="-127"/>
              </a:rPr>
              <a:t>품목별공정별자원구성정보관리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ea typeface="나눔스퀘어OTF" panose="020B0600000101010101" pitchFamily="34" charset="-127"/>
              </a:rPr>
              <a:t>품목별공정등록현황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ea typeface="나눔스퀘어OTF" panose="020B0600000101010101" pitchFamily="34" charset="-127"/>
              </a:rPr>
              <a:t>공정정보관리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ea typeface="나눔스퀘어OTF" panose="020B0600000101010101" pitchFamily="34" charset="-127"/>
              </a:rPr>
              <a:t>공정별검사항목관리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ea typeface="나눔스퀘어OTF" panose="020B0600000101010101" pitchFamily="34" charset="-127"/>
              </a:rPr>
              <a:t>공정별설비관리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ea typeface="나눔스퀘어OTF" panose="020B0600000101010101" pitchFamily="34" charset="-127"/>
              </a:rPr>
              <a:t>공정별과생산허용관리</a:t>
            </a:r>
            <a:endParaRPr lang="en-US" altLang="ko-KR" sz="900">
              <a:solidFill>
                <a:schemeClr val="tx1"/>
              </a:solidFill>
              <a:ea typeface="나눔스퀘어OTF" panose="020B0600000101010101" pitchFamily="34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ea typeface="나눔스퀘어OTF" panose="020B0600000101010101" pitchFamily="34" charset="-127"/>
              </a:rPr>
              <a:t>거래처정보관리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ea typeface="나눔스퀘어OTF" panose="020B0600000101010101" pitchFamily="34" charset="-127"/>
              </a:rPr>
              <a:t>거래처별품목정보관리</a:t>
            </a:r>
            <a:endParaRPr lang="en-US" altLang="ko-KR" sz="900">
              <a:solidFill>
                <a:schemeClr val="tx1"/>
              </a:solidFill>
              <a:ea typeface="나눔스퀘어OTF" panose="020B0600000101010101" pitchFamily="34" charset="-127"/>
            </a:endParaRPr>
          </a:p>
          <a:p>
            <a:pPr marL="171450" indent="-171450" algn="l">
              <a:buFontTx/>
              <a:buChar char="-"/>
            </a:pPr>
            <a:endParaRPr lang="en-US" altLang="ko-KR" sz="900">
              <a:solidFill>
                <a:schemeClr val="tx1"/>
              </a:solidFill>
              <a:ea typeface="나눔스퀘어OTF" panose="020B0600000101010101" pitchFamily="34" charset="-127"/>
            </a:endParaRPr>
          </a:p>
        </p:txBody>
      </p:sp>
      <p:sp>
        <p:nvSpPr>
          <p:cNvPr id="11" name="모서리가 둥근 직사각형 68">
            <a:extLst>
              <a:ext uri="{FF2B5EF4-FFF2-40B4-BE49-F238E27FC236}">
                <a16:creationId xmlns:a16="http://schemas.microsoft.com/office/drawing/2014/main" id="{E2277739-6C80-9B52-B999-1ECA51B9A5B8}"/>
              </a:ext>
            </a:extLst>
          </p:cNvPr>
          <p:cNvSpPr/>
          <p:nvPr/>
        </p:nvSpPr>
        <p:spPr>
          <a:xfrm>
            <a:off x="4053283" y="1954133"/>
            <a:ext cx="1838327" cy="297588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주간생산계획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제조오더현황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제조오더확정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제조오더실적현황</a:t>
            </a:r>
          </a:p>
          <a:p>
            <a:pPr marL="171450" indent="-171450" algn="l">
              <a:buFontTx/>
              <a:buChar char="-"/>
            </a:pPr>
            <a:r>
              <a:rPr lang="en-US" altLang="ko-KR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LOT CARD </a:t>
            </a: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라우팅별 </a:t>
            </a:r>
            <a:r>
              <a:rPr lang="en-US" altLang="ko-KR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LOT</a:t>
            </a: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실적현황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라우팅별 </a:t>
            </a:r>
            <a:r>
              <a:rPr lang="en-US" altLang="ko-KR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LOT</a:t>
            </a: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상세실적현황</a:t>
            </a:r>
          </a:p>
          <a:p>
            <a:pPr marL="171450" indent="-171450" algn="l">
              <a:buFontTx/>
              <a:buChar char="-"/>
            </a:pPr>
            <a:r>
              <a:rPr lang="en-US" altLang="ko-KR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LOT</a:t>
            </a: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이력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투입자재별실적현황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불량별실적현황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작업자별실적현황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비가동유형별실적현황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설비별실적현황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금형별실적현황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포장실적현황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출고처리현황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슬리팅나머지현황</a:t>
            </a:r>
            <a:r>
              <a:rPr lang="en-US" altLang="ko-KR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자투리</a:t>
            </a:r>
            <a:r>
              <a:rPr lang="en-US" altLang="ko-KR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재작업 </a:t>
            </a:r>
            <a:r>
              <a:rPr lang="en-US" altLang="ko-KR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LOT </a:t>
            </a: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현황</a:t>
            </a:r>
            <a:endParaRPr lang="en-US" altLang="ko-KR" sz="90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모서리가 둥근 직사각형 68">
            <a:extLst>
              <a:ext uri="{FF2B5EF4-FFF2-40B4-BE49-F238E27FC236}">
                <a16:creationId xmlns:a16="http://schemas.microsoft.com/office/drawing/2014/main" id="{EF7A0DEB-A6AD-D6C5-BE0E-D2CA5BEFB9A5}"/>
              </a:ext>
            </a:extLst>
          </p:cNvPr>
          <p:cNvSpPr/>
          <p:nvPr/>
        </p:nvSpPr>
        <p:spPr>
          <a:xfrm>
            <a:off x="7932568" y="1960806"/>
            <a:ext cx="1758435" cy="11690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생산출고현황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보류재고현황</a:t>
            </a:r>
            <a:endParaRPr lang="en-US" altLang="ko-KR" sz="90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재공현황</a:t>
            </a:r>
            <a:endParaRPr lang="en-US" altLang="ko-KR" sz="9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모서리가 둥근 직사각형 68">
            <a:extLst>
              <a:ext uri="{FF2B5EF4-FFF2-40B4-BE49-F238E27FC236}">
                <a16:creationId xmlns:a16="http://schemas.microsoft.com/office/drawing/2014/main" id="{9596071E-02D8-4B94-8DE8-D869AE4A45E0}"/>
              </a:ext>
            </a:extLst>
          </p:cNvPr>
          <p:cNvSpPr/>
          <p:nvPr/>
        </p:nvSpPr>
        <p:spPr>
          <a:xfrm>
            <a:off x="2104491" y="1950592"/>
            <a:ext cx="1817705" cy="19792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현장단말기등록현황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현장단말기설정관리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현장단말기별 작업자관리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현장단말기다국어관리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현장단말기메뉴및권한관리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현장단말기권한그룹관리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현장단말기권한그룹별메뉴및권한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현장단말기사용자별권한그룹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스마트뷰등록현황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스마튜뷰다국어관리</a:t>
            </a:r>
            <a:endParaRPr lang="en-US" altLang="ko-KR" sz="9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모서리가 둥근 직사각형 68">
            <a:extLst>
              <a:ext uri="{FF2B5EF4-FFF2-40B4-BE49-F238E27FC236}">
                <a16:creationId xmlns:a16="http://schemas.microsoft.com/office/drawing/2014/main" id="{EBFD11C7-9653-BD3F-76DE-2E960D409701}"/>
              </a:ext>
            </a:extLst>
          </p:cNvPr>
          <p:cNvSpPr/>
          <p:nvPr/>
        </p:nvSpPr>
        <p:spPr>
          <a:xfrm>
            <a:off x="6017891" y="1954135"/>
            <a:ext cx="1758435" cy="15468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설비가동율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인당검사량관리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일일생산현황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자재별 제품현황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외주실적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외주입고현황</a:t>
            </a:r>
          </a:p>
          <a:p>
            <a:pPr marL="171450" indent="-171450" algn="l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외주출고현황</a:t>
            </a:r>
            <a:endParaRPr lang="en-US" altLang="ko-KR" sz="90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4098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806515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5-3. 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시스템구성상세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85CE7070-6D16-692D-95D9-2F9EDCC55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1148734"/>
            <a:ext cx="936104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현장단말기 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POP (xx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7D6D63C4-EDAB-1089-3694-07C4F3D0675A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개발 내역요약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(MES)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모서리가 둥근 직사각형 215">
            <a:extLst>
              <a:ext uri="{FF2B5EF4-FFF2-40B4-BE49-F238E27FC236}">
                <a16:creationId xmlns:a16="http://schemas.microsoft.com/office/drawing/2014/main" id="{5ADDC96D-A227-29E0-D5BC-96C0A004F385}"/>
              </a:ext>
            </a:extLst>
          </p:cNvPr>
          <p:cNvSpPr/>
          <p:nvPr/>
        </p:nvSpPr>
        <p:spPr>
          <a:xfrm>
            <a:off x="2466431" y="1471481"/>
            <a:ext cx="2604760" cy="373343"/>
          </a:xfrm>
          <a:prstGeom prst="roundRect">
            <a:avLst>
              <a:gd name="adj" fmla="val 10082"/>
            </a:avLst>
          </a:prstGeom>
          <a:pattFill prst="pct50">
            <a:fgClr>
              <a:srgbClr val="0070C0"/>
            </a:fgClr>
            <a:bgClr>
              <a:srgbClr val="00B0F0"/>
            </a:bgClr>
          </a:pattFill>
          <a:ln w="6350">
            <a:solidFill>
              <a:srgbClr val="386FB1"/>
            </a:solidFill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메인화면</a:t>
            </a:r>
            <a:endParaRPr lang="ko-KR" altLang="en-US" sz="11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14" name="모서리가 둥근 직사각형 215">
            <a:extLst>
              <a:ext uri="{FF2B5EF4-FFF2-40B4-BE49-F238E27FC236}">
                <a16:creationId xmlns:a16="http://schemas.microsoft.com/office/drawing/2014/main" id="{CCE4A998-E848-C498-3650-CE67E9A85239}"/>
              </a:ext>
            </a:extLst>
          </p:cNvPr>
          <p:cNvSpPr/>
          <p:nvPr/>
        </p:nvSpPr>
        <p:spPr>
          <a:xfrm>
            <a:off x="200472" y="1474611"/>
            <a:ext cx="2159445" cy="360000"/>
          </a:xfrm>
          <a:prstGeom prst="roundRect">
            <a:avLst>
              <a:gd name="adj" fmla="val 10082"/>
            </a:avLst>
          </a:prstGeom>
          <a:pattFill prst="pct50">
            <a:fgClr>
              <a:srgbClr val="0070C0"/>
            </a:fgClr>
            <a:bgClr>
              <a:srgbClr val="00B0F0"/>
            </a:bgClr>
          </a:pattFill>
          <a:ln w="6350">
            <a:solidFill>
              <a:srgbClr val="386FB1"/>
            </a:solidFill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로그인</a:t>
            </a:r>
            <a:endParaRPr lang="ko-KR" altLang="en-US" sz="11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15" name="모서리가 둥근 직사각형 215">
            <a:extLst>
              <a:ext uri="{FF2B5EF4-FFF2-40B4-BE49-F238E27FC236}">
                <a16:creationId xmlns:a16="http://schemas.microsoft.com/office/drawing/2014/main" id="{A9628939-5A49-D7E9-5EAD-214A5B2EBC99}"/>
              </a:ext>
            </a:extLst>
          </p:cNvPr>
          <p:cNvSpPr/>
          <p:nvPr/>
        </p:nvSpPr>
        <p:spPr>
          <a:xfrm>
            <a:off x="5168229" y="1471481"/>
            <a:ext cx="4549251" cy="373343"/>
          </a:xfrm>
          <a:prstGeom prst="roundRect">
            <a:avLst>
              <a:gd name="adj" fmla="val 10082"/>
            </a:avLst>
          </a:prstGeom>
          <a:pattFill prst="pct50">
            <a:fgClr>
              <a:srgbClr val="0070C0"/>
            </a:fgClr>
            <a:bgClr>
              <a:srgbClr val="00B0F0"/>
            </a:bgClr>
          </a:pattFill>
          <a:ln w="6350">
            <a:solidFill>
              <a:srgbClr val="386FB1"/>
            </a:solidFill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작업관리화면</a:t>
            </a:r>
            <a:endParaRPr lang="ko-KR" altLang="en-US" sz="11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19" name="모서리가 둥근 직사각형 68">
            <a:extLst>
              <a:ext uri="{FF2B5EF4-FFF2-40B4-BE49-F238E27FC236}">
                <a16:creationId xmlns:a16="http://schemas.microsoft.com/office/drawing/2014/main" id="{D5540F3C-B75F-CD61-01B6-853098D2C96B}"/>
              </a:ext>
            </a:extLst>
          </p:cNvPr>
          <p:cNvSpPr/>
          <p:nvPr/>
        </p:nvSpPr>
        <p:spPr>
          <a:xfrm>
            <a:off x="5168229" y="4293096"/>
            <a:ext cx="4549251" cy="201622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US" altLang="ko-KR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LOT</a:t>
            </a:r>
            <a:r>
              <a:rPr lang="ko-KR" altLang="en-US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카드발행</a:t>
            </a:r>
            <a:endParaRPr lang="en-US" altLang="ko-KR" sz="80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r>
              <a:rPr lang="ko-KR" altLang="en-US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공정에서 생산할 </a:t>
            </a:r>
            <a:r>
              <a:rPr lang="en-US" altLang="ko-KR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LOT</a:t>
            </a:r>
            <a:r>
              <a:rPr lang="ko-KR" altLang="en-US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발행하며 작업지시서를 출력한다</a:t>
            </a:r>
            <a:r>
              <a:rPr lang="en-US" altLang="ko-KR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algn="l"/>
            <a:r>
              <a:rPr lang="en-US" altLang="ko-KR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실적등록</a:t>
            </a:r>
            <a:endParaRPr lang="en-US" altLang="ko-KR" sz="80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r>
              <a:rPr lang="ko-KR" altLang="en-US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 </a:t>
            </a:r>
            <a:r>
              <a:rPr lang="en-US" altLang="ko-KR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LOT</a:t>
            </a:r>
            <a:r>
              <a:rPr lang="ko-KR" altLang="en-US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라우팅</a:t>
            </a:r>
            <a:r>
              <a:rPr lang="en-US" altLang="ko-KR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공정</a:t>
            </a:r>
            <a:r>
              <a:rPr lang="en-US" altLang="ko-KR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별로 실적</a:t>
            </a:r>
            <a:r>
              <a:rPr lang="en-US" altLang="ko-KR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양</a:t>
            </a:r>
            <a:r>
              <a:rPr lang="en-US" altLang="ko-KR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불</a:t>
            </a:r>
            <a:r>
              <a:rPr lang="en-US" altLang="ko-KR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등록한다</a:t>
            </a:r>
            <a:r>
              <a:rPr lang="en-US" altLang="ko-KR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algn="l"/>
            <a:r>
              <a:rPr lang="en-US" altLang="ko-KR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검사</a:t>
            </a:r>
            <a:endParaRPr lang="en-US" altLang="ko-KR" sz="80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r>
              <a:rPr lang="en-US" altLang="ko-KR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MR </a:t>
            </a:r>
            <a:r>
              <a:rPr lang="ko-KR" altLang="en-US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및 </a:t>
            </a:r>
            <a:r>
              <a:rPr lang="en-US" altLang="ko-KR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CR</a:t>
            </a:r>
            <a:r>
              <a:rPr lang="ko-KR" altLang="en-US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슬리팅 작업에서의 검사를 진행한다</a:t>
            </a:r>
            <a:r>
              <a:rPr lang="en-US" altLang="ko-KR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algn="l"/>
            <a:r>
              <a:rPr lang="en-US" altLang="ko-KR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전수</a:t>
            </a:r>
            <a:r>
              <a:rPr lang="en-US" altLang="ko-KR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출하검사</a:t>
            </a:r>
            <a:endParaRPr lang="en-US" altLang="ko-KR" sz="80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r>
              <a:rPr lang="ko-KR" altLang="en-US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일반 생산품의 마지막 공저에 해당하며 전수 및 출하 검사를 진행한다</a:t>
            </a:r>
            <a:r>
              <a:rPr lang="en-US" altLang="ko-KR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algn="l"/>
            <a:r>
              <a:rPr lang="en-US" altLang="ko-KR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인수인계</a:t>
            </a:r>
            <a:endParaRPr lang="en-US" altLang="ko-KR" sz="80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r>
              <a:rPr lang="ko-KR" altLang="en-US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공정간 이동시 인수인계를 진행한다</a:t>
            </a:r>
            <a:r>
              <a:rPr lang="en-US" altLang="ko-KR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algn="l"/>
            <a:r>
              <a:rPr lang="en-US" altLang="ko-KR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외주공정</a:t>
            </a:r>
            <a:endParaRPr lang="en-US" altLang="ko-KR" sz="80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r>
              <a:rPr lang="ko-KR" altLang="en-US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라우팅에서 외주공정</a:t>
            </a:r>
            <a:r>
              <a:rPr lang="en-US" altLang="ko-KR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외주설비</a:t>
            </a:r>
            <a:r>
              <a:rPr lang="en-US" altLang="ko-KR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일때 외주에서 생산을 진행한다</a:t>
            </a:r>
            <a:r>
              <a:rPr lang="en-US" altLang="ko-KR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algn="l"/>
            <a:r>
              <a:rPr lang="en-US" altLang="ko-KR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-Sheet </a:t>
            </a:r>
            <a:r>
              <a:rPr lang="ko-KR" altLang="en-US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및 </a:t>
            </a:r>
            <a:r>
              <a:rPr lang="en-US" altLang="ko-KR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Cell</a:t>
            </a:r>
            <a:r>
              <a:rPr lang="ko-KR" altLang="en-US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매핑 </a:t>
            </a:r>
            <a:endParaRPr lang="en-US" altLang="ko-KR" sz="80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r>
              <a:rPr lang="ko-KR" altLang="en-US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 </a:t>
            </a:r>
            <a:r>
              <a:rPr lang="en-US" altLang="ko-KR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LOT</a:t>
            </a:r>
            <a:r>
              <a:rPr lang="ko-KR" altLang="en-US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</a:t>
            </a:r>
            <a:r>
              <a:rPr lang="en-US" altLang="ko-KR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Sheet </a:t>
            </a:r>
            <a:r>
              <a:rPr lang="ko-KR" altLang="en-US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및 </a:t>
            </a:r>
            <a:r>
              <a:rPr lang="en-US" altLang="ko-KR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Cell</a:t>
            </a:r>
            <a:r>
              <a:rPr lang="ko-KR" altLang="en-US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매칭하여 관리 한다</a:t>
            </a:r>
            <a:r>
              <a:rPr lang="en-US" altLang="ko-KR" sz="8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algn="l"/>
            <a:endParaRPr lang="en-US" altLang="ko-KR" sz="80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모서리가 둥근 직사각형 68">
            <a:extLst>
              <a:ext uri="{FF2B5EF4-FFF2-40B4-BE49-F238E27FC236}">
                <a16:creationId xmlns:a16="http://schemas.microsoft.com/office/drawing/2014/main" id="{E700B948-2220-FDEF-5D00-712B6ED17B47}"/>
              </a:ext>
            </a:extLst>
          </p:cNvPr>
          <p:cNvSpPr/>
          <p:nvPr/>
        </p:nvSpPr>
        <p:spPr>
          <a:xfrm>
            <a:off x="2471084" y="4293096"/>
            <a:ext cx="2600105" cy="201622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메뉴 </a:t>
            </a:r>
            <a:endParaRPr lang="en-US" altLang="ko-KR" sz="800">
              <a:solidFill>
                <a:schemeClr val="tx1"/>
              </a:solidFill>
              <a:latin typeface="+mj-ea"/>
              <a:ea typeface="+mj-ea"/>
            </a:endParaRPr>
          </a:p>
          <a:p>
            <a:pPr algn="l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사용자 권한별 메뉴 리스트를 보여준다</a:t>
            </a:r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  <a:t>.</a:t>
            </a:r>
            <a:b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공지사항 </a:t>
            </a:r>
            <a:endParaRPr lang="en-US" altLang="ko-KR" sz="800">
              <a:solidFill>
                <a:schemeClr val="tx1"/>
              </a:solidFill>
              <a:latin typeface="+mj-ea"/>
              <a:ea typeface="+mj-ea"/>
            </a:endParaRPr>
          </a:p>
          <a:p>
            <a:pPr algn="l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공지사항 메뉴가 생성되며 공지사항 관리를 한다</a:t>
            </a:r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  <a:t>.</a:t>
            </a:r>
            <a:b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도움말 </a:t>
            </a:r>
            <a:endParaRPr lang="en-US" altLang="ko-KR" sz="800">
              <a:solidFill>
                <a:schemeClr val="tx1"/>
              </a:solidFill>
              <a:latin typeface="+mj-ea"/>
              <a:ea typeface="+mj-ea"/>
            </a:endParaRPr>
          </a:p>
          <a:p>
            <a:pPr algn="l"/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  <a:t>POP</a:t>
            </a:r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화면 도움말이 팝업된다</a:t>
            </a:r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  <a:t>.</a:t>
            </a:r>
            <a:b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비밀번호변경 </a:t>
            </a:r>
            <a:endParaRPr lang="en-US" altLang="ko-KR" sz="800">
              <a:solidFill>
                <a:schemeClr val="tx1"/>
              </a:solidFill>
              <a:latin typeface="+mj-ea"/>
              <a:ea typeface="+mj-ea"/>
            </a:endParaRPr>
          </a:p>
          <a:p>
            <a:pPr algn="l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사용자의 비밀번호변경 화면이 팝업되며 비밀번호 변경을 할 수 있다</a:t>
            </a:r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  <a:t>.</a:t>
            </a:r>
            <a:b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로그아웃 </a:t>
            </a:r>
            <a:endParaRPr lang="en-US" altLang="ko-KR" sz="800">
              <a:solidFill>
                <a:schemeClr val="tx1"/>
              </a:solidFill>
              <a:latin typeface="+mj-ea"/>
              <a:ea typeface="+mj-ea"/>
            </a:endParaRPr>
          </a:p>
          <a:p>
            <a:pPr algn="l"/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  <a:t>POP</a:t>
            </a:r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화면을 로그아웃 하는 기능</a:t>
            </a:r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  <a:t>.</a:t>
            </a:r>
            <a:b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메인 </a:t>
            </a:r>
            <a:endParaRPr lang="en-US" altLang="ko-KR" sz="800">
              <a:solidFill>
                <a:schemeClr val="tx1"/>
              </a:solidFill>
              <a:latin typeface="+mj-ea"/>
              <a:ea typeface="+mj-ea"/>
            </a:endParaRPr>
          </a:p>
          <a:p>
            <a:pPr algn="l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메뉴를 클릭시 해당 메뉴에 해당하는 화면이 탭 형태로 나타난다</a:t>
            </a:r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  <a:t>.</a:t>
            </a:r>
            <a:b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</a:br>
            <a:endParaRPr lang="en-US" altLang="ko-KR" sz="80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모서리가 둥근 직사각형 68">
            <a:extLst>
              <a:ext uri="{FF2B5EF4-FFF2-40B4-BE49-F238E27FC236}">
                <a16:creationId xmlns:a16="http://schemas.microsoft.com/office/drawing/2014/main" id="{ECC42BE1-DEF1-D374-68E7-D935C1EFB1C4}"/>
              </a:ext>
            </a:extLst>
          </p:cNvPr>
          <p:cNvSpPr/>
          <p:nvPr/>
        </p:nvSpPr>
        <p:spPr>
          <a:xfrm>
            <a:off x="200473" y="4293096"/>
            <a:ext cx="2158650" cy="201622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아이디</a:t>
            </a:r>
            <a:endParaRPr lang="en-US" altLang="ko-KR" sz="800">
              <a:solidFill>
                <a:schemeClr val="tx1"/>
              </a:solidFill>
              <a:latin typeface="+mj-ea"/>
              <a:ea typeface="+mj-ea"/>
            </a:endParaRPr>
          </a:p>
          <a:p>
            <a:pPr algn="l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사용자의 </a:t>
            </a:r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  <a:t>ID</a:t>
            </a:r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를 설정한다</a:t>
            </a:r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  <a:t>.</a:t>
            </a:r>
            <a:b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  <a:t>-</a:t>
            </a:r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패스워드</a:t>
            </a:r>
            <a:endParaRPr lang="en-US" altLang="ko-KR" sz="800">
              <a:solidFill>
                <a:schemeClr val="tx1"/>
              </a:solidFill>
              <a:latin typeface="+mj-ea"/>
              <a:ea typeface="+mj-ea"/>
            </a:endParaRPr>
          </a:p>
          <a:p>
            <a:pPr algn="l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사용자의 패스워드를 설정한다</a:t>
            </a:r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  <a:t>.</a:t>
            </a:r>
            <a:b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언어</a:t>
            </a:r>
            <a:endParaRPr lang="en-US" altLang="ko-KR" sz="800">
              <a:solidFill>
                <a:schemeClr val="tx1"/>
              </a:solidFill>
              <a:latin typeface="+mj-ea"/>
              <a:ea typeface="+mj-ea"/>
            </a:endParaRPr>
          </a:p>
          <a:p>
            <a:pPr algn="l"/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  <a:t>POP</a:t>
            </a:r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화면의 사용 언어를 설정한다 </a:t>
            </a:r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  <a:t>(KOR, ENG, VND).</a:t>
            </a:r>
            <a:b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로그인</a:t>
            </a:r>
            <a:endParaRPr lang="en-US" altLang="ko-KR" sz="800">
              <a:solidFill>
                <a:schemeClr val="tx1"/>
              </a:solidFill>
              <a:latin typeface="+mj-ea"/>
              <a:ea typeface="+mj-ea"/>
            </a:endParaRPr>
          </a:p>
          <a:p>
            <a:pPr algn="l"/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  <a:t>POP</a:t>
            </a:r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화면으로 로그인을 한다</a:t>
            </a:r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  <a:t>.</a:t>
            </a:r>
            <a:b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취소 </a:t>
            </a:r>
            <a:endParaRPr lang="en-US" altLang="ko-KR" sz="800">
              <a:solidFill>
                <a:schemeClr val="tx1"/>
              </a:solidFill>
              <a:latin typeface="+mj-ea"/>
              <a:ea typeface="+mj-ea"/>
            </a:endParaRPr>
          </a:p>
          <a:p>
            <a:pPr algn="l"/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  <a:t>POP</a:t>
            </a:r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로그인을 중지 하고 화면을 닫는다</a:t>
            </a:r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en-US" altLang="ko-KR" sz="80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7F971D9-8EA8-5EA8-F1F1-83E6EDF652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78" y="1940242"/>
            <a:ext cx="2159445" cy="91380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32449BC-3C9F-3717-9189-5739FAE470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6430" y="2276872"/>
            <a:ext cx="2604760" cy="156285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6C7F287-3702-A703-2553-B62BE7BC595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758" y="2636912"/>
            <a:ext cx="2604760" cy="15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20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806515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5-3. 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시스템구성상세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85CE7070-6D16-692D-95D9-2F9EDCC55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1148734"/>
            <a:ext cx="936104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 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Smart View (xx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3E43000-225F-9F2B-5B85-5072D5A2F8FD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개발 내역요약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(MES)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모서리가 둥근 직사각형 215">
            <a:extLst>
              <a:ext uri="{FF2B5EF4-FFF2-40B4-BE49-F238E27FC236}">
                <a16:creationId xmlns:a16="http://schemas.microsoft.com/office/drawing/2014/main" id="{48D5344E-21C8-BEB4-A616-6DBC605BE53A}"/>
              </a:ext>
            </a:extLst>
          </p:cNvPr>
          <p:cNvSpPr/>
          <p:nvPr/>
        </p:nvSpPr>
        <p:spPr>
          <a:xfrm>
            <a:off x="2503934" y="1471481"/>
            <a:ext cx="6696744" cy="373343"/>
          </a:xfrm>
          <a:prstGeom prst="roundRect">
            <a:avLst>
              <a:gd name="adj" fmla="val 10082"/>
            </a:avLst>
          </a:prstGeom>
          <a:pattFill prst="pct50">
            <a:fgClr>
              <a:srgbClr val="0070C0"/>
            </a:fgClr>
            <a:bgClr>
              <a:srgbClr val="00B0F0"/>
            </a:bgClr>
          </a:pattFill>
          <a:ln w="6350">
            <a:solidFill>
              <a:srgbClr val="386FB1"/>
            </a:solidFill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모니터링 화면 구성</a:t>
            </a:r>
            <a:endParaRPr lang="ko-KR" altLang="en-US" sz="11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8" name="모서리가 둥근 직사각형 68">
            <a:extLst>
              <a:ext uri="{FF2B5EF4-FFF2-40B4-BE49-F238E27FC236}">
                <a16:creationId xmlns:a16="http://schemas.microsoft.com/office/drawing/2014/main" id="{3E484DBA-F6D8-BD64-4DF0-B70FC8956E50}"/>
              </a:ext>
            </a:extLst>
          </p:cNvPr>
          <p:cNvSpPr/>
          <p:nvPr/>
        </p:nvSpPr>
        <p:spPr>
          <a:xfrm>
            <a:off x="2503934" y="4172121"/>
            <a:ext cx="6806059" cy="187936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228600" indent="-228600" algn="l">
              <a:buAutoNum type="arabicPeriod"/>
            </a:pPr>
            <a:r>
              <a:rPr lang="ko-KR" altLang="en-US" sz="1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실시간생산모니터링</a:t>
            </a:r>
            <a:r>
              <a:rPr lang="en-US" altLang="ko-KR" sz="1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0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Realtime</a:t>
            </a:r>
            <a:r>
              <a:rPr lang="en-US" altLang="ko-KR" sz="1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Production status)</a:t>
            </a:r>
            <a:br>
              <a:rPr lang="en-US" altLang="ko-KR" sz="1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작업지시</a:t>
            </a:r>
            <a:r>
              <a:rPr lang="en-US" altLang="ko-KR" sz="1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sz="10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실적단위로</a:t>
            </a:r>
            <a:r>
              <a:rPr lang="ko-KR" altLang="en-US" sz="1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실시간 </a:t>
            </a:r>
            <a:r>
              <a:rPr lang="ko-KR" altLang="en-US" sz="10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진척율</a:t>
            </a:r>
            <a:r>
              <a:rPr lang="en-US" altLang="ko-KR" sz="1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달성율</a:t>
            </a:r>
            <a:r>
              <a:rPr lang="en-US" altLang="ko-KR" sz="1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초중종검사단계</a:t>
            </a:r>
            <a:r>
              <a:rPr lang="en-US" altLang="ko-KR" sz="1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비가동상태</a:t>
            </a:r>
            <a:r>
              <a:rPr lang="en-US" altLang="ko-KR" sz="1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관리자호출상태를 모니터링 </a:t>
            </a:r>
            <a:r>
              <a:rPr lang="ko-KR" altLang="en-US" sz="10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및 관리</a:t>
            </a:r>
            <a:endParaRPr lang="en-US" altLang="ko-KR" sz="100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28600" indent="-228600" algn="l">
              <a:buAutoNum type="arabicPeriod"/>
            </a:pPr>
            <a:endParaRPr lang="en-US" altLang="ko-KR" sz="10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28600" indent="-228600" algn="l">
              <a:buAutoNum type="arabicPeriod"/>
            </a:pPr>
            <a:r>
              <a:rPr lang="ko-KR" altLang="en-US" sz="1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설비종합효율</a:t>
            </a:r>
            <a:r>
              <a:rPr lang="en-US" altLang="ko-KR" sz="1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(Overall Equipment Effectiveness)</a:t>
            </a:r>
            <a:br>
              <a:rPr lang="en-US" altLang="ko-KR" sz="1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생산성분석의 </a:t>
            </a:r>
            <a:r>
              <a:rPr lang="ko-KR" altLang="en-US" sz="10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핵신지표인</a:t>
            </a:r>
            <a:r>
              <a:rPr lang="ko-KR" altLang="en-US" sz="1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설비종합효율</a:t>
            </a:r>
            <a:r>
              <a:rPr lang="en-US" altLang="ko-KR" sz="1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(OEE)</a:t>
            </a:r>
            <a:r>
              <a:rPr lang="ko-KR" altLang="en-US" sz="1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</a:t>
            </a:r>
            <a:r>
              <a:rPr lang="ko-KR" altLang="en-US" sz="10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작업별</a:t>
            </a:r>
            <a:r>
              <a:rPr lang="ko-KR" altLang="en-US" sz="1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실시간 모니터링을 통해 현시점에서의 생산성을 </a:t>
            </a:r>
            <a:r>
              <a:rPr lang="ko-KR" altLang="en-US" sz="10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실시간을 모니터링</a:t>
            </a:r>
            <a:endParaRPr lang="en-US" altLang="ko-KR" sz="100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28600" indent="-228600" algn="l">
              <a:buAutoNum type="arabicPeriod"/>
            </a:pPr>
            <a:endParaRPr lang="en-US" altLang="ko-KR" sz="10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28600" indent="-228600" algn="l">
              <a:buAutoNum type="arabicPeriod"/>
            </a:pPr>
            <a:r>
              <a:rPr lang="ko-KR" altLang="en-US" sz="10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오더현황모니터링</a:t>
            </a:r>
            <a:r>
              <a:rPr lang="en-US" altLang="ko-KR" sz="1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(Delivery Order Status)</a:t>
            </a:r>
            <a:br>
              <a:rPr lang="en-US" altLang="ko-KR" sz="1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10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출하지시의</a:t>
            </a:r>
            <a:r>
              <a:rPr lang="ko-KR" altLang="en-US" sz="1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진행상태를 단계별로 </a:t>
            </a:r>
            <a:r>
              <a:rPr lang="ko-KR" altLang="en-US" sz="10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실시간 모니터링</a:t>
            </a:r>
            <a:endParaRPr lang="en-US" altLang="ko-KR" sz="10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모서리가 둥근 직사각형 215">
            <a:extLst>
              <a:ext uri="{FF2B5EF4-FFF2-40B4-BE49-F238E27FC236}">
                <a16:creationId xmlns:a16="http://schemas.microsoft.com/office/drawing/2014/main" id="{D536C09A-4C95-509C-B773-DA34A1DFF7E7}"/>
              </a:ext>
            </a:extLst>
          </p:cNvPr>
          <p:cNvSpPr/>
          <p:nvPr/>
        </p:nvSpPr>
        <p:spPr>
          <a:xfrm>
            <a:off x="357668" y="1473380"/>
            <a:ext cx="2061443" cy="373343"/>
          </a:xfrm>
          <a:prstGeom prst="roundRect">
            <a:avLst>
              <a:gd name="adj" fmla="val 10082"/>
            </a:avLst>
          </a:prstGeom>
          <a:pattFill prst="pct50">
            <a:fgClr>
              <a:srgbClr val="0070C0"/>
            </a:fgClr>
            <a:bgClr>
              <a:srgbClr val="00B0F0"/>
            </a:bgClr>
          </a:pattFill>
          <a:ln w="6350">
            <a:solidFill>
              <a:srgbClr val="386FB1"/>
            </a:solidFill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환경설정</a:t>
            </a:r>
            <a:endParaRPr lang="en-US" altLang="ko-KR" sz="11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E759C36-5CBE-A336-84FD-8304B1B40A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72" y="1916833"/>
            <a:ext cx="2049539" cy="1872208"/>
          </a:xfrm>
          <a:prstGeom prst="rect">
            <a:avLst/>
          </a:prstGeom>
        </p:spPr>
      </p:pic>
      <p:sp>
        <p:nvSpPr>
          <p:cNvPr id="14" name="모서리가 둥근 직사각형 68">
            <a:extLst>
              <a:ext uri="{FF2B5EF4-FFF2-40B4-BE49-F238E27FC236}">
                <a16:creationId xmlns:a16="http://schemas.microsoft.com/office/drawing/2014/main" id="{4A394869-66EE-D3A3-0EB8-09A9C5F0B1AA}"/>
              </a:ext>
            </a:extLst>
          </p:cNvPr>
          <p:cNvSpPr/>
          <p:nvPr/>
        </p:nvSpPr>
        <p:spPr>
          <a:xfrm>
            <a:off x="369573" y="4214512"/>
            <a:ext cx="2061444" cy="183697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228600" indent="-228600" algn="l">
              <a:buAutoNum type="arabicPeriod"/>
            </a:pPr>
            <a:r>
              <a:rPr lang="en-US" altLang="ko-KR" sz="1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MES/ERP</a:t>
            </a:r>
            <a:r>
              <a:rPr lang="ko-KR" altLang="en-US" sz="1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서버연결정보관리</a:t>
            </a:r>
            <a:endParaRPr lang="en-US" altLang="ko-KR" sz="10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28600" indent="-228600" algn="l">
              <a:buAutoNum type="arabicPeriod"/>
            </a:pPr>
            <a:r>
              <a:rPr lang="ko-KR" altLang="en-US" sz="1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대상라인정보설정</a:t>
            </a:r>
            <a:endParaRPr lang="en-US" altLang="ko-KR" sz="10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28600" indent="-228600" algn="l">
              <a:buAutoNum type="arabicPeriod"/>
            </a:pPr>
            <a:r>
              <a:rPr lang="ko-KR" altLang="en-US" sz="1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조회화면구성</a:t>
            </a:r>
            <a:endParaRPr lang="en-US" altLang="ko-KR" sz="10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28600" indent="-228600" algn="l">
              <a:buAutoNum type="arabicPeriod"/>
            </a:pPr>
            <a:r>
              <a:rPr lang="ko-KR" altLang="en-US" sz="1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날씨정보구성</a:t>
            </a:r>
            <a:endParaRPr lang="en-US" altLang="ko-KR" sz="10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A507738-F6C9-3D69-64D9-C2D6A5E456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1646" y="1975168"/>
            <a:ext cx="2172887" cy="12222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7594BB6-C5CB-918A-AFF2-62021C2EBCB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3935" y="1967236"/>
            <a:ext cx="2172887" cy="122224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ABE394D-732B-F592-0582-2B6EF9F415C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2083" y="1975168"/>
            <a:ext cx="2172888" cy="12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82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6A88160-6F3B-4F49-F1C1-CA20B05F62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8142" y="1327945"/>
            <a:ext cx="2109896" cy="18602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17DA8A-685E-B8EA-2E60-ECB1C0A98D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3445" y="2168427"/>
            <a:ext cx="2109895" cy="1860251"/>
          </a:xfrm>
          <a:prstGeom prst="rect">
            <a:avLst/>
          </a:prstGeom>
        </p:spPr>
      </p:pic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개발 내역상세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주요화면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] (ERP)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806515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6-1. UNIERP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수주등록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F75909-03C4-3AD9-2983-264A3432720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13" y="1382122"/>
            <a:ext cx="6297604" cy="338672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696DBB3-E50F-08F0-B389-5D8679772A22}"/>
              </a:ext>
            </a:extLst>
          </p:cNvPr>
          <p:cNvSpPr/>
          <p:nvPr/>
        </p:nvSpPr>
        <p:spPr bwMode="auto">
          <a:xfrm>
            <a:off x="361112" y="4869160"/>
            <a:ext cx="8839566" cy="147616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108000" tIns="0" rIns="0" bIns="0" rtlCol="0" anchor="ctr"/>
          <a:lstStyle/>
          <a:p>
            <a:r>
              <a:rPr lang="ko-KR" altLang="en-US" sz="900" b="1" kern="0" dirty="0">
                <a:latin typeface="+mj-ea"/>
                <a:ea typeface="+mj-ea"/>
                <a:cs typeface="Arial" pitchFamily="34" charset="0"/>
              </a:rPr>
              <a:t>주요 기능</a:t>
            </a:r>
            <a:b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고객으로 부터 받은 수주에 대한 정보를 등록 및 관리 한다</a:t>
            </a: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endParaRPr lang="en-US" altLang="ko-KR" sz="900" b="1" kern="0" dirty="0">
              <a:latin typeface="+mj-ea"/>
              <a:ea typeface="+mj-ea"/>
              <a:cs typeface="Arial" pitchFamily="34" charset="0"/>
            </a:endParaRPr>
          </a:p>
          <a:p>
            <a:r>
              <a:rPr lang="ko-KR" altLang="en-US" sz="900" b="1" kern="0" dirty="0">
                <a:latin typeface="+mj-ea"/>
                <a:ea typeface="+mj-ea"/>
                <a:cs typeface="Arial" pitchFamily="34" charset="0"/>
              </a:rPr>
              <a:t>기타 기능</a:t>
            </a:r>
            <a:endParaRPr lang="en-US" altLang="ko-KR" sz="900" b="1" kern="0" dirty="0">
              <a:latin typeface="+mj-ea"/>
              <a:ea typeface="+mj-ea"/>
              <a:cs typeface="Arial" pitchFamily="34" charset="0"/>
            </a:endParaRPr>
          </a:p>
          <a:p>
            <a:r>
              <a:rPr lang="en-US" altLang="ko-KR" sz="900" b="1" kern="0" dirty="0">
                <a:latin typeface="+mj-ea"/>
                <a:ea typeface="+mj-ea"/>
                <a:cs typeface="Arial" pitchFamily="34" charset="0"/>
              </a:rPr>
              <a:t>- </a:t>
            </a:r>
            <a:r>
              <a:rPr lang="ko-KR" altLang="en-US" sz="900" dirty="0">
                <a:latin typeface="+mj-ea"/>
                <a:ea typeface="+mj-ea"/>
              </a:rPr>
              <a:t>가용재고현황 버튼을 통한 </a:t>
            </a:r>
            <a:r>
              <a:rPr lang="ko-KR" altLang="ko-KR" sz="900" dirty="0">
                <a:latin typeface="+mj-ea"/>
                <a:ea typeface="+mj-ea"/>
              </a:rPr>
              <a:t>품목에 대한 현재 일자를 기준으로 가용 재고 현황을 조회할 수</a:t>
            </a:r>
            <a:r>
              <a:rPr lang="en-US" altLang="ko-KR" sz="900" dirty="0">
                <a:latin typeface="+mj-ea"/>
                <a:ea typeface="+mj-ea"/>
              </a:rPr>
              <a:t> </a:t>
            </a:r>
            <a:r>
              <a:rPr lang="ko-KR" altLang="en-US" sz="900" dirty="0">
                <a:latin typeface="+mj-ea"/>
                <a:ea typeface="+mj-ea"/>
              </a:rPr>
              <a:t>있다</a:t>
            </a:r>
            <a:r>
              <a:rPr lang="en-US" altLang="ko-KR" sz="900" dirty="0">
                <a:latin typeface="+mj-ea"/>
                <a:ea typeface="+mj-ea"/>
              </a:rPr>
              <a:t>.</a:t>
            </a:r>
          </a:p>
          <a:p>
            <a:r>
              <a:rPr lang="en-US" altLang="ko-KR" sz="900" b="1" kern="0" dirty="0">
                <a:latin typeface="+mj-ea"/>
                <a:ea typeface="+mj-ea"/>
                <a:cs typeface="Arial" pitchFamily="34" charset="0"/>
              </a:rPr>
              <a:t>- </a:t>
            </a:r>
            <a:r>
              <a:rPr lang="ko-KR" altLang="en-US" sz="900" dirty="0">
                <a:latin typeface="+mj-ea"/>
                <a:ea typeface="+mj-ea"/>
              </a:rPr>
              <a:t>재고현황 참조버튼을 통한 납품 가능한 제품의 재고를 조회 할 수 있다</a:t>
            </a:r>
            <a:r>
              <a:rPr lang="en-US" altLang="ko-KR" sz="900" dirty="0">
                <a:latin typeface="+mj-ea"/>
                <a:ea typeface="+mj-ea"/>
              </a:rPr>
              <a:t>.</a:t>
            </a:r>
          </a:p>
          <a:p>
            <a:pPr marL="171450" indent="-171450">
              <a:buFontTx/>
              <a:buChar char="-"/>
            </a:pPr>
            <a:endParaRPr lang="ko-KR" altLang="en-US" sz="9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64A678-5105-E508-9329-292AA430126C}"/>
              </a:ext>
            </a:extLst>
          </p:cNvPr>
          <p:cNvSpPr/>
          <p:nvPr/>
        </p:nvSpPr>
        <p:spPr bwMode="auto">
          <a:xfrm>
            <a:off x="6176343" y="1772816"/>
            <a:ext cx="432048" cy="21602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latinLnBrk="0"/>
            <a:endParaRPr lang="ko-KR" altLang="en-US" sz="14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D22C78-3255-5F56-93B1-D80C23CD327E}"/>
              </a:ext>
            </a:extLst>
          </p:cNvPr>
          <p:cNvSpPr/>
          <p:nvPr/>
        </p:nvSpPr>
        <p:spPr bwMode="auto">
          <a:xfrm>
            <a:off x="3293891" y="4494968"/>
            <a:ext cx="432048" cy="21602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latinLnBrk="0"/>
            <a:endParaRPr lang="ko-KR" altLang="en-US" sz="14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EB10DFF-26CB-DF4C-AAFD-4D1D855F1C9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658717" y="3075485"/>
            <a:ext cx="88577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0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6A88160-6F3B-4F49-F1C1-CA20B05F62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7047" y="1561324"/>
            <a:ext cx="1978460" cy="14926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17DA8A-685E-B8EA-2E60-ECB1C0A98D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8510" y="2380883"/>
            <a:ext cx="1902299" cy="1435195"/>
          </a:xfrm>
          <a:prstGeom prst="rect">
            <a:avLst/>
          </a:prstGeom>
        </p:spPr>
      </p:pic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개발 내역상세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주요화면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] (ERP)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806515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6-1. UNIERP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제조오더등록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(MRP)(S)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F75909-03C4-3AD9-2983-264A3432720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754" y="1382122"/>
            <a:ext cx="6294322" cy="338672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696DBB3-E50F-08F0-B389-5D8679772A22}"/>
              </a:ext>
            </a:extLst>
          </p:cNvPr>
          <p:cNvSpPr/>
          <p:nvPr/>
        </p:nvSpPr>
        <p:spPr bwMode="auto">
          <a:xfrm>
            <a:off x="361112" y="4869160"/>
            <a:ext cx="8839566" cy="147616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108000" tIns="0" rIns="0" bIns="0" rtlCol="0" anchor="ctr"/>
          <a:lstStyle/>
          <a:p>
            <a:r>
              <a:rPr lang="ko-KR" altLang="en-US" sz="900" b="1" kern="0" dirty="0">
                <a:latin typeface="+mj-ea"/>
                <a:ea typeface="+mj-ea"/>
                <a:cs typeface="Arial" pitchFamily="34" charset="0"/>
              </a:rPr>
              <a:t>주요 기능</a:t>
            </a:r>
            <a:b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- MRP</a:t>
            </a: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 전환된 </a:t>
            </a:r>
            <a:r>
              <a:rPr lang="ko-KR" altLang="en-US" sz="900" dirty="0" err="1">
                <a:solidFill>
                  <a:schemeClr val="tx1"/>
                </a:solidFill>
                <a:latin typeface="+mj-ea"/>
                <a:ea typeface="+mj-ea"/>
              </a:rPr>
              <a:t>제조오더</a:t>
            </a: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및 </a:t>
            </a: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Sales Order </a:t>
            </a: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형태의 </a:t>
            </a:r>
            <a:r>
              <a:rPr lang="ko-KR" altLang="en-US" sz="900" dirty="0" err="1">
                <a:solidFill>
                  <a:schemeClr val="tx1"/>
                </a:solidFill>
                <a:latin typeface="+mj-ea"/>
                <a:ea typeface="+mj-ea"/>
              </a:rPr>
              <a:t>수주등록된</a:t>
            </a: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  <a:latin typeface="+mj-ea"/>
                <a:ea typeface="+mj-ea"/>
              </a:rPr>
              <a:t>제조오더를</a:t>
            </a: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 확정하거나</a:t>
            </a:r>
            <a:r>
              <a:rPr lang="en-US" altLang="ko-KR" sz="900" dirty="0">
                <a:latin typeface="+mj-ea"/>
                <a:ea typeface="+mj-ea"/>
              </a:rPr>
              <a:t> </a:t>
            </a:r>
            <a:r>
              <a:rPr lang="ko-KR" altLang="en-US" sz="900" dirty="0">
                <a:latin typeface="+mj-ea"/>
                <a:ea typeface="+mj-ea"/>
              </a:rPr>
              <a:t>본 메뉴에서 긴급한 </a:t>
            </a:r>
            <a:r>
              <a:rPr lang="ko-KR" altLang="en-US" sz="900" dirty="0" err="1">
                <a:latin typeface="+mj-ea"/>
                <a:ea typeface="+mj-ea"/>
              </a:rPr>
              <a:t>제조오더를</a:t>
            </a:r>
            <a:r>
              <a:rPr lang="ko-KR" altLang="en-US" sz="900" dirty="0">
                <a:latin typeface="+mj-ea"/>
                <a:ea typeface="+mj-ea"/>
              </a:rPr>
              <a:t> 등록 및 확정 관리 한다</a:t>
            </a:r>
            <a:r>
              <a:rPr lang="en-US" altLang="ko-KR" sz="900" dirty="0">
                <a:latin typeface="+mj-ea"/>
                <a:ea typeface="+mj-ea"/>
              </a:rPr>
              <a:t>.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본 메뉴에서 등록한 </a:t>
            </a:r>
            <a:r>
              <a:rPr lang="ko-KR" altLang="en-US" sz="900" dirty="0" err="1">
                <a:solidFill>
                  <a:schemeClr val="tx1"/>
                </a:solidFill>
                <a:latin typeface="+mj-ea"/>
                <a:ea typeface="+mj-ea"/>
              </a:rPr>
              <a:t>제조오더에</a:t>
            </a: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 대해서 </a:t>
            </a: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MRP</a:t>
            </a: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전개 및 </a:t>
            </a: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MRP</a:t>
            </a: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전환을 할 수 있다</a:t>
            </a: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. </a:t>
            </a:r>
            <a:endParaRPr lang="en-US" altLang="ko-KR" sz="900" b="1" kern="0" dirty="0">
              <a:latin typeface="+mj-ea"/>
              <a:ea typeface="+mj-ea"/>
              <a:cs typeface="Arial" pitchFamily="34" charset="0"/>
            </a:endParaRPr>
          </a:p>
          <a:p>
            <a:r>
              <a:rPr lang="ko-KR" altLang="en-US" sz="900" b="1" kern="0" dirty="0">
                <a:latin typeface="+mj-ea"/>
                <a:ea typeface="+mj-ea"/>
                <a:cs typeface="Arial" pitchFamily="34" charset="0"/>
              </a:rPr>
              <a:t>기타 기능</a:t>
            </a:r>
            <a:endParaRPr lang="en-US" altLang="ko-KR" sz="900" b="1" kern="0" dirty="0">
              <a:latin typeface="+mj-ea"/>
              <a:ea typeface="+mj-ea"/>
              <a:cs typeface="Arial" pitchFamily="34" charset="0"/>
            </a:endParaRPr>
          </a:p>
          <a:p>
            <a:r>
              <a:rPr lang="en-US" altLang="ko-KR" sz="900" kern="0" dirty="0">
                <a:latin typeface="+mj-ea"/>
                <a:ea typeface="+mj-ea"/>
                <a:cs typeface="Arial" pitchFamily="34" charset="0"/>
              </a:rPr>
              <a:t>- </a:t>
            </a:r>
            <a:r>
              <a:rPr lang="ko-KR" altLang="en-US" sz="900" dirty="0">
                <a:latin typeface="+mj-ea"/>
                <a:ea typeface="+mj-ea"/>
              </a:rPr>
              <a:t>재고현황 참조 버튼을 통한 </a:t>
            </a:r>
            <a:r>
              <a:rPr lang="ko-KR" altLang="en-US" sz="900" dirty="0" err="1">
                <a:latin typeface="+mj-ea"/>
                <a:ea typeface="+mj-ea"/>
              </a:rPr>
              <a:t>제조오더등록된</a:t>
            </a:r>
            <a:r>
              <a:rPr lang="ko-KR" altLang="en-US" sz="900" dirty="0">
                <a:latin typeface="+mj-ea"/>
                <a:ea typeface="+mj-ea"/>
              </a:rPr>
              <a:t> 품목의 재고를 조회 할 수 있다</a:t>
            </a:r>
            <a:r>
              <a:rPr lang="en-US" altLang="ko-KR" sz="900" dirty="0">
                <a:latin typeface="+mj-ea"/>
                <a:ea typeface="+mj-ea"/>
              </a:rPr>
              <a:t>.</a:t>
            </a:r>
          </a:p>
          <a:p>
            <a:r>
              <a:rPr lang="en-US" altLang="ko-KR" sz="900" kern="0" dirty="0">
                <a:latin typeface="+mj-ea"/>
                <a:ea typeface="+mj-ea"/>
                <a:cs typeface="Arial" pitchFamily="34" charset="0"/>
              </a:rPr>
              <a:t>- </a:t>
            </a:r>
            <a:r>
              <a:rPr lang="ko-KR" altLang="en-US" sz="900" kern="0" dirty="0">
                <a:latin typeface="+mj-ea"/>
                <a:ea typeface="+mj-ea"/>
                <a:cs typeface="Arial" pitchFamily="34" charset="0"/>
              </a:rPr>
              <a:t>부품내역 참조 버튼을 통한 </a:t>
            </a:r>
            <a:r>
              <a:rPr lang="ko-KR" altLang="en-US" sz="900" kern="0" dirty="0" err="1">
                <a:latin typeface="+mj-ea"/>
                <a:ea typeface="+mj-ea"/>
                <a:cs typeface="Arial" pitchFamily="34" charset="0"/>
              </a:rPr>
              <a:t>제조오더를</a:t>
            </a:r>
            <a:r>
              <a:rPr lang="ko-KR" altLang="en-US" sz="900" kern="0" dirty="0">
                <a:latin typeface="+mj-ea"/>
                <a:ea typeface="+mj-ea"/>
                <a:cs typeface="Arial" pitchFamily="34" charset="0"/>
              </a:rPr>
              <a:t> 수행하는데 필요한 하위 부품정보를 확인 할 수 있다</a:t>
            </a:r>
            <a:endParaRPr lang="en-US" altLang="ko-KR" sz="900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900" kern="0" dirty="0">
                <a:latin typeface="+mj-ea"/>
                <a:ea typeface="+mj-ea"/>
                <a:cs typeface="Arial" pitchFamily="34" charset="0"/>
              </a:rPr>
              <a:t>- </a:t>
            </a:r>
            <a:r>
              <a:rPr lang="ko-KR" altLang="en-US" sz="900" kern="0" dirty="0">
                <a:latin typeface="+mj-ea"/>
                <a:ea typeface="+mj-ea"/>
                <a:cs typeface="Arial" pitchFamily="34" charset="0"/>
              </a:rPr>
              <a:t>공정내역 참조 버튼을 통한 </a:t>
            </a:r>
            <a:r>
              <a:rPr lang="ko-KR" altLang="en-US" sz="900" kern="0" dirty="0" err="1">
                <a:latin typeface="+mj-ea"/>
                <a:ea typeface="+mj-ea"/>
                <a:cs typeface="Arial" pitchFamily="34" charset="0"/>
              </a:rPr>
              <a:t>제조오더의</a:t>
            </a:r>
            <a:r>
              <a:rPr lang="ko-KR" altLang="en-US" sz="900" kern="0" dirty="0">
                <a:latin typeface="+mj-ea"/>
                <a:ea typeface="+mj-ea"/>
                <a:cs typeface="Arial" pitchFamily="34" charset="0"/>
              </a:rPr>
              <a:t> 공정별 상세 작업일정을 학인 할 수 있다</a:t>
            </a:r>
            <a:r>
              <a:rPr lang="en-US" altLang="ko-KR" sz="900" kern="0" dirty="0">
                <a:latin typeface="+mj-ea"/>
                <a:ea typeface="+mj-ea"/>
                <a:cs typeface="Arial" pitchFamily="34" charset="0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64A678-5105-E508-9329-292AA430126C}"/>
              </a:ext>
            </a:extLst>
          </p:cNvPr>
          <p:cNvSpPr/>
          <p:nvPr/>
        </p:nvSpPr>
        <p:spPr bwMode="auto">
          <a:xfrm>
            <a:off x="5600278" y="1772816"/>
            <a:ext cx="1008113" cy="21602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latinLnBrk="0"/>
            <a:endParaRPr lang="ko-KR" altLang="en-US" sz="14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EB10DFF-26CB-DF4C-AAFD-4D1D855F1C93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6657076" y="3075485"/>
            <a:ext cx="1031434" cy="2299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81DF49F-38F1-CE5E-4ABB-3BE85250169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0290" y="3324812"/>
            <a:ext cx="1902299" cy="143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87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개발 내역상세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주요화면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] (ERP)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806515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6-1. UNIERP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발주등록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96DBB3-E50F-08F0-B389-5D8679772A22}"/>
              </a:ext>
            </a:extLst>
          </p:cNvPr>
          <p:cNvSpPr/>
          <p:nvPr/>
        </p:nvSpPr>
        <p:spPr bwMode="auto">
          <a:xfrm>
            <a:off x="361112" y="4869160"/>
            <a:ext cx="8839566" cy="147616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108000" tIns="0" rIns="0" bIns="0" rtlCol="0" anchor="ctr"/>
          <a:lstStyle/>
          <a:p>
            <a:r>
              <a:rPr lang="ko-KR" altLang="en-US" sz="900" b="1" kern="0" dirty="0">
                <a:latin typeface="+mj-ea"/>
                <a:ea typeface="+mj-ea"/>
                <a:cs typeface="Arial" pitchFamily="34" charset="0"/>
              </a:rPr>
              <a:t>주요 기능</a:t>
            </a:r>
            <a:b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- MRP</a:t>
            </a: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 전환된 구매품에 대한 구매 </a:t>
            </a:r>
            <a:r>
              <a:rPr lang="ko-KR" altLang="en-US" sz="900" dirty="0" err="1">
                <a:solidFill>
                  <a:schemeClr val="tx1"/>
                </a:solidFill>
                <a:latin typeface="+mj-ea"/>
                <a:ea typeface="+mj-ea"/>
              </a:rPr>
              <a:t>요청건에</a:t>
            </a: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 대해서 발주를 진행하거나</a:t>
            </a: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900" dirty="0">
                <a:latin typeface="+mj-ea"/>
                <a:ea typeface="+mj-ea"/>
              </a:rPr>
              <a:t>타부서의 구매요청등록에 의해서 발주를 진행 할 수 있다</a:t>
            </a:r>
            <a:r>
              <a:rPr lang="en-US" altLang="ko-KR" sz="900" dirty="0">
                <a:latin typeface="+mj-ea"/>
                <a:ea typeface="+mj-ea"/>
              </a:rPr>
              <a:t>.</a:t>
            </a:r>
            <a:endParaRPr lang="en-US" altLang="ko-KR" sz="9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sz="900" dirty="0">
                <a:latin typeface="+mj-ea"/>
                <a:ea typeface="+mj-ea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본 메뉴에서 발주등록을 진행 할 수 있다</a:t>
            </a: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. </a:t>
            </a:r>
            <a:endParaRPr lang="en-US" altLang="ko-KR" sz="900" kern="0" dirty="0"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878582-BF62-A907-6A25-89C8C3295D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12" y="1181062"/>
            <a:ext cx="4287391" cy="28188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F75909-03C4-3AD9-2983-264A3432720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4668" y="1365381"/>
            <a:ext cx="6270019" cy="338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45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개발 내역상세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주요화면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] (ERP)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806515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6-1. UNIERP BOX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포장관리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96DBB3-E50F-08F0-B389-5D8679772A22}"/>
              </a:ext>
            </a:extLst>
          </p:cNvPr>
          <p:cNvSpPr/>
          <p:nvPr/>
        </p:nvSpPr>
        <p:spPr bwMode="auto">
          <a:xfrm>
            <a:off x="361112" y="4869160"/>
            <a:ext cx="8839566" cy="147616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108000" tIns="0" rIns="0" bIns="0" rtlCol="0" anchor="ctr"/>
          <a:lstStyle/>
          <a:p>
            <a:r>
              <a:rPr lang="ko-KR" altLang="en-US" sz="900" b="1" kern="0" dirty="0">
                <a:latin typeface="+mj-ea"/>
                <a:ea typeface="+mj-ea"/>
                <a:cs typeface="Arial" pitchFamily="34" charset="0"/>
              </a:rPr>
              <a:t>주요 기능</a:t>
            </a:r>
            <a:b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고객사 박스라벨 양식에 맞게 </a:t>
            </a:r>
            <a:r>
              <a:rPr lang="en-US" altLang="ko-KR" sz="900" dirty="0">
                <a:latin typeface="+mj-ea"/>
                <a:ea typeface="+mj-ea"/>
              </a:rPr>
              <a:t>PACK</a:t>
            </a:r>
            <a:r>
              <a:rPr lang="ko-KR" altLang="en-US" sz="900" dirty="0">
                <a:latin typeface="+mj-ea"/>
                <a:ea typeface="+mj-ea"/>
              </a:rPr>
              <a:t> 제품을 박스에 담고</a:t>
            </a:r>
            <a:r>
              <a:rPr lang="en-US" altLang="ko-KR" sz="900" dirty="0">
                <a:latin typeface="+mj-ea"/>
                <a:ea typeface="+mj-ea"/>
              </a:rPr>
              <a:t>, </a:t>
            </a:r>
            <a:r>
              <a:rPr lang="ko-KR" altLang="en-US" sz="900" dirty="0">
                <a:latin typeface="+mj-ea"/>
                <a:ea typeface="+mj-ea"/>
              </a:rPr>
              <a:t>박스라벨을 출력 한다</a:t>
            </a:r>
            <a:r>
              <a:rPr lang="en-US" altLang="ko-KR" sz="900" dirty="0">
                <a:latin typeface="+mj-ea"/>
                <a:ea typeface="+mj-ea"/>
              </a:rPr>
              <a:t>.</a:t>
            </a:r>
          </a:p>
          <a:p>
            <a:r>
              <a:rPr lang="en-US" altLang="ko-KR" sz="900" kern="0" dirty="0">
                <a:latin typeface="+mj-ea"/>
                <a:ea typeface="+mj-ea"/>
                <a:cs typeface="Arial" pitchFamily="34" charset="0"/>
              </a:rPr>
              <a:t>- </a:t>
            </a:r>
            <a:r>
              <a:rPr lang="ko-KR" altLang="en-US" sz="900" kern="0" dirty="0">
                <a:latin typeface="+mj-ea"/>
                <a:ea typeface="+mj-ea"/>
                <a:cs typeface="Arial" pitchFamily="34" charset="0"/>
              </a:rPr>
              <a:t>박스라벨이 손상되었어도</a:t>
            </a:r>
            <a:r>
              <a:rPr lang="en-US" altLang="ko-KR" sz="900" kern="0" dirty="0">
                <a:latin typeface="+mj-ea"/>
                <a:ea typeface="+mj-ea"/>
                <a:cs typeface="Arial" pitchFamily="34" charset="0"/>
              </a:rPr>
              <a:t>, PACK</a:t>
            </a:r>
            <a:r>
              <a:rPr lang="ko-KR" altLang="en-US" sz="900" kern="0" dirty="0">
                <a:latin typeface="+mj-ea"/>
                <a:ea typeface="+mj-ea"/>
                <a:cs typeface="Arial" pitchFamily="34" charset="0"/>
              </a:rPr>
              <a:t> 제품의 </a:t>
            </a:r>
            <a:r>
              <a:rPr lang="en-US" altLang="ko-KR" sz="900" kern="0" dirty="0">
                <a:latin typeface="+mj-ea"/>
                <a:ea typeface="+mj-ea"/>
                <a:cs typeface="Arial" pitchFamily="34" charset="0"/>
              </a:rPr>
              <a:t>PACK</a:t>
            </a:r>
            <a:r>
              <a:rPr lang="ko-KR" altLang="en-US" sz="900" kern="0" dirty="0">
                <a:latin typeface="+mj-ea"/>
                <a:ea typeface="+mj-ea"/>
                <a:cs typeface="Arial" pitchFamily="34" charset="0"/>
              </a:rPr>
              <a:t>라벨을 알면 언제든지 재출력이 가능하다</a:t>
            </a:r>
            <a:r>
              <a:rPr lang="en-US" altLang="ko-KR" sz="900" kern="0" dirty="0">
                <a:latin typeface="+mj-ea"/>
                <a:ea typeface="+mj-ea"/>
                <a:cs typeface="Arial" pitchFamily="34" charset="0"/>
              </a:rPr>
              <a:t>. </a:t>
            </a:r>
          </a:p>
          <a:p>
            <a:r>
              <a:rPr lang="en-US" altLang="ko-KR" sz="900" kern="0" dirty="0">
                <a:latin typeface="+mj-ea"/>
                <a:ea typeface="+mj-ea"/>
                <a:cs typeface="Arial" pitchFamily="34" charset="0"/>
              </a:rPr>
              <a:t>- </a:t>
            </a:r>
            <a:r>
              <a:rPr lang="ko-KR" altLang="en-US" sz="900" kern="0" dirty="0">
                <a:latin typeface="+mj-ea"/>
                <a:ea typeface="+mj-ea"/>
                <a:cs typeface="Arial" pitchFamily="34" charset="0"/>
              </a:rPr>
              <a:t>다수의 고객의 라벨을 한 프로그램에서 통합적으로 관리 및 출력 할 수 있다</a:t>
            </a:r>
            <a:r>
              <a:rPr lang="en-US" altLang="ko-KR" sz="900" kern="0" dirty="0">
                <a:latin typeface="+mj-ea"/>
                <a:ea typeface="+mj-ea"/>
                <a:cs typeface="Arial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00" kern="0" dirty="0"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8AAEC6-D81C-90E3-CB91-02BEEFB65F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11" y="1196491"/>
            <a:ext cx="6799927" cy="3672669"/>
          </a:xfrm>
          <a:prstGeom prst="rect">
            <a:avLst/>
          </a:prstGeom>
        </p:spPr>
      </p:pic>
      <p:pic>
        <p:nvPicPr>
          <p:cNvPr id="10" name="그림 9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3F35E20F-EF32-D74D-44E9-18EC58D03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8838" y="952275"/>
            <a:ext cx="2695575" cy="2524125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175ADA65-A3C5-02FB-1651-F6C5D57922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8470" y="3412852"/>
            <a:ext cx="2105650" cy="131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34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개발 내역상세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주요화면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] (ERP)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806515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6-2. PDA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175C63F-2D39-196F-DCA9-38572C9F9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742" y="1052898"/>
            <a:ext cx="2286000" cy="3048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B49971D-C39C-7E21-67E1-8FD63E6FB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9311" y="1772816"/>
            <a:ext cx="2286000" cy="3048000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A9D4DDD2-0946-6506-9ACF-8EE9CFC2129F}"/>
              </a:ext>
            </a:extLst>
          </p:cNvPr>
          <p:cNvSpPr/>
          <p:nvPr/>
        </p:nvSpPr>
        <p:spPr bwMode="auto">
          <a:xfrm>
            <a:off x="361112" y="4869160"/>
            <a:ext cx="8839566" cy="147616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108000" tIns="0" rIns="0" bIns="0" rtlCol="0" anchor="ctr"/>
          <a:lstStyle/>
          <a:p>
            <a:r>
              <a:rPr lang="ko-KR" altLang="en-US" sz="900" b="1" kern="0" dirty="0">
                <a:latin typeface="+mj-ea"/>
                <a:ea typeface="+mj-ea"/>
                <a:cs typeface="Arial" pitchFamily="34" charset="0"/>
              </a:rPr>
              <a:t>주요 기능</a:t>
            </a:r>
            <a:b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아이디 저장기능을 통한 로그인 시 편의를 제공하며</a:t>
            </a: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사용자별 메뉴권한 및 다국어 관리가 가능합니다</a:t>
            </a: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en-US" altLang="ko-KR" sz="900" kern="0" dirty="0">
              <a:latin typeface="+mj-ea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208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 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D48BAEA2-5D30-4F6C-BC12-8CAD32FFC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427" y="782664"/>
            <a:ext cx="93599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 사업을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통해 조직간 연계된 프로세스와 데이터 공유 기반이 구축되어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상호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유기적으로 통합 연계될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있도록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Office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(ERP)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현장 실행업무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(MES)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대상으로 추진됩니다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1C02C3-E937-480E-87F6-D09AC81675FA}"/>
              </a:ext>
            </a:extLst>
          </p:cNvPr>
          <p:cNvSpPr/>
          <p:nvPr/>
        </p:nvSpPr>
        <p:spPr>
          <a:xfrm>
            <a:off x="1423814" y="1358077"/>
            <a:ext cx="8280000" cy="10002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10FE8D-E0DF-4DE3-BAE3-33974E5E2FDB}"/>
              </a:ext>
            </a:extLst>
          </p:cNvPr>
          <p:cNvSpPr/>
          <p:nvPr/>
        </p:nvSpPr>
        <p:spPr>
          <a:xfrm>
            <a:off x="1567829" y="1438668"/>
            <a:ext cx="8071881" cy="856999"/>
          </a:xfrm>
          <a:prstGeom prst="rect">
            <a:avLst/>
          </a:prstGeom>
          <a:solidFill>
            <a:schemeClr val="bg1"/>
          </a:solidFill>
          <a:ln w="9525" cmpd="sng">
            <a:gradFill>
              <a:gsLst>
                <a:gs pos="0">
                  <a:srgbClr val="2C479C"/>
                </a:gs>
                <a:gs pos="50000">
                  <a:srgbClr val="9DB6ED"/>
                </a:gs>
                <a:gs pos="100000">
                  <a:srgbClr val="24397E"/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t"/>
          <a:lstStyle/>
          <a:p>
            <a:pPr algn="ctr" eaLnBrk="0" latinLnBrk="0" hangingPunct="0"/>
            <a:endParaRPr lang="en-US" altLang="ko-KR" sz="500" kern="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0" latinLnBrk="0" hangingPunct="0"/>
            <a:r>
              <a:rPr lang="en-US" altLang="ko-KR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UNIERP</a:t>
            </a:r>
            <a:endParaRPr lang="ko-KR" altLang="en-US" sz="1400" b="1" kern="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819BB1-FE00-486E-857E-85F5C26194E0}"/>
              </a:ext>
            </a:extLst>
          </p:cNvPr>
          <p:cNvSpPr/>
          <p:nvPr/>
        </p:nvSpPr>
        <p:spPr>
          <a:xfrm>
            <a:off x="1423814" y="2451616"/>
            <a:ext cx="8280000" cy="223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defTabSz="914400" latinLnBrk="0"/>
            <a:endParaRPr lang="ko-KR" altLang="en-US" sz="1400" b="1" kern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363977-B836-4C2E-A1A1-6DFE789A217C}"/>
              </a:ext>
            </a:extLst>
          </p:cNvPr>
          <p:cNvSpPr/>
          <p:nvPr/>
        </p:nvSpPr>
        <p:spPr>
          <a:xfrm>
            <a:off x="1567830" y="3969719"/>
            <a:ext cx="8071882" cy="624084"/>
          </a:xfrm>
          <a:prstGeom prst="rect">
            <a:avLst/>
          </a:prstGeom>
          <a:gradFill>
            <a:gsLst>
              <a:gs pos="0">
                <a:schemeClr val="accent1">
                  <a:tint val="37000"/>
                  <a:satMod val="300000"/>
                </a:schemeClr>
              </a:gs>
              <a:gs pos="100000">
                <a:schemeClr val="bg1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3CDA47-00F5-4302-8856-F514AF0743AE}"/>
              </a:ext>
            </a:extLst>
          </p:cNvPr>
          <p:cNvSpPr/>
          <p:nvPr/>
        </p:nvSpPr>
        <p:spPr>
          <a:xfrm>
            <a:off x="1526564" y="4742562"/>
            <a:ext cx="2700000" cy="43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 latinLnBrk="0"/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kumimoji="1"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도입 및 설치</a:t>
            </a:r>
          </a:p>
        </p:txBody>
      </p:sp>
      <p:sp>
        <p:nvSpPr>
          <p:cNvPr id="18" name="오각형 74">
            <a:extLst>
              <a:ext uri="{FF2B5EF4-FFF2-40B4-BE49-F238E27FC236}">
                <a16:creationId xmlns:a16="http://schemas.microsoft.com/office/drawing/2014/main" id="{C05BF7F7-1C26-4C79-96B3-0D3C10A59D4D}"/>
              </a:ext>
            </a:extLst>
          </p:cNvPr>
          <p:cNvSpPr/>
          <p:nvPr/>
        </p:nvSpPr>
        <p:spPr bwMode="auto">
          <a:xfrm>
            <a:off x="209617" y="4742562"/>
            <a:ext cx="1247252" cy="432000"/>
          </a:xfrm>
          <a:prstGeom prst="homePlate">
            <a:avLst>
              <a:gd name="adj" fmla="val 0"/>
            </a:avLst>
          </a:prstGeom>
          <a:solidFill>
            <a:srgbClr val="13295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sz="14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정보 인프라</a:t>
            </a:r>
          </a:p>
        </p:txBody>
      </p:sp>
      <p:sp>
        <p:nvSpPr>
          <p:cNvPr id="23" name="오각형 136">
            <a:extLst>
              <a:ext uri="{FF2B5EF4-FFF2-40B4-BE49-F238E27FC236}">
                <a16:creationId xmlns:a16="http://schemas.microsoft.com/office/drawing/2014/main" id="{404A724D-A5C1-4CAC-B3C2-08D073913271}"/>
              </a:ext>
            </a:extLst>
          </p:cNvPr>
          <p:cNvSpPr/>
          <p:nvPr/>
        </p:nvSpPr>
        <p:spPr bwMode="auto">
          <a:xfrm>
            <a:off x="212525" y="2448528"/>
            <a:ext cx="1240369" cy="2243040"/>
          </a:xfrm>
          <a:prstGeom prst="homePlate">
            <a:avLst>
              <a:gd name="adj" fmla="val 0"/>
            </a:avLst>
          </a:prstGeom>
          <a:solidFill>
            <a:srgbClr val="1F45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endParaRPr lang="en-US" altLang="ko-KR" sz="14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 latinLnBrk="0"/>
            <a:endParaRPr lang="en-US" altLang="ko-KR" sz="14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 latinLnBrk="0"/>
            <a:endParaRPr lang="en-US" altLang="ko-KR" sz="14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 latinLnBrk="0"/>
            <a:r>
              <a:rPr lang="en-US" altLang="ko-KR" sz="14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MES</a:t>
            </a:r>
            <a:r>
              <a:rPr lang="ko-KR" altLang="en-US" sz="14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구축</a:t>
            </a:r>
          </a:p>
        </p:txBody>
      </p:sp>
      <p:sp>
        <p:nvSpPr>
          <p:cNvPr id="24" name="AutoShape 220">
            <a:extLst>
              <a:ext uri="{FF2B5EF4-FFF2-40B4-BE49-F238E27FC236}">
                <a16:creationId xmlns:a16="http://schemas.microsoft.com/office/drawing/2014/main" id="{2141DA0B-9172-42CF-9481-2903FDB87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830" y="2513573"/>
            <a:ext cx="8071881" cy="12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mpd="sng">
            <a:gradFill>
              <a:gsLst>
                <a:gs pos="0">
                  <a:srgbClr val="2C479C"/>
                </a:gs>
                <a:gs pos="50000">
                  <a:srgbClr val="9DB6ED"/>
                </a:gs>
                <a:gs pos="100000">
                  <a:srgbClr val="24397E"/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>
            <a:scene3d>
              <a:camera prst="orthographicFront"/>
              <a:lightRig rig="threePt" dir="t"/>
            </a:scene3d>
            <a:sp3d extrusionH="57150" contourW="31750">
              <a:bevelT w="0"/>
              <a:extrusionClr>
                <a:schemeClr val="tx1"/>
              </a:extrusionClr>
              <a:contourClr>
                <a:srgbClr val="101A38"/>
              </a:contourClr>
            </a:sp3d>
          </a:bodyPr>
          <a:lstStyle/>
          <a:p>
            <a:pPr algn="ctr" eaLnBrk="0" latinLnBrk="0" hangingPunct="0"/>
            <a:endParaRPr lang="ko-KR" altLang="en-US" sz="1200" kern="0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 descr="시계이(가) 표시된 사진&#10;&#10;자동 생성된 설명">
            <a:extLst>
              <a:ext uri="{FF2B5EF4-FFF2-40B4-BE49-F238E27FC236}">
                <a16:creationId xmlns:a16="http://schemas.microsoft.com/office/drawing/2014/main" id="{BCE0A1A5-93D3-4674-8D36-4C68B66B1B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356" t="15775" r="9250" b="15722"/>
          <a:stretch/>
        </p:blipFill>
        <p:spPr>
          <a:xfrm>
            <a:off x="5227879" y="2580252"/>
            <a:ext cx="751783" cy="180000"/>
          </a:xfrm>
          <a:prstGeom prst="rect">
            <a:avLst/>
          </a:prstGeom>
        </p:spPr>
      </p:pic>
      <p:sp>
        <p:nvSpPr>
          <p:cNvPr id="26" name="Rounded Rectangle 13">
            <a:extLst>
              <a:ext uri="{FF2B5EF4-FFF2-40B4-BE49-F238E27FC236}">
                <a16:creationId xmlns:a16="http://schemas.microsoft.com/office/drawing/2014/main" id="{51AC45E2-95AD-4AD5-BBB5-B43A94CCC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1544" y="3422360"/>
            <a:ext cx="7848000" cy="24468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Middleware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5461C78-89F3-4515-866F-0B4F54C6D8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622" y="4022271"/>
            <a:ext cx="635306" cy="5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7E15C9E-5B2E-431B-AC64-E19D08EFD0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2064" y="4022271"/>
            <a:ext cx="467258" cy="5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F71B671-9377-432E-A641-BD13525952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1004" y="4022271"/>
            <a:ext cx="514418" cy="5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E6A17AE-8F8F-4567-9D44-3655083C3B3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2922" y="4022271"/>
            <a:ext cx="728608" cy="5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D5EBFB6-F33A-4288-906E-4F223AC758F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3498" y="4022271"/>
            <a:ext cx="881348" cy="5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CDEFE24-4848-442A-8778-BBF080E390C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7398" y="4022271"/>
            <a:ext cx="442148" cy="540000"/>
          </a:xfrm>
          <a:prstGeom prst="rect">
            <a:avLst/>
          </a:prstGeom>
        </p:spPr>
      </p:pic>
      <p:pic>
        <p:nvPicPr>
          <p:cNvPr id="36" name="그림 35" descr="카메라, 전자기기이(가) 표시된 사진&#10;&#10;자동 생성된 설명">
            <a:extLst>
              <a:ext uri="{FF2B5EF4-FFF2-40B4-BE49-F238E27FC236}">
                <a16:creationId xmlns:a16="http://schemas.microsoft.com/office/drawing/2014/main" id="{4352C8E1-3D31-4223-94D9-8AAEAA42A2E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9608" y="4022271"/>
            <a:ext cx="533078" cy="5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2812A7C-9C15-4383-9409-19E44D067B9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0812" y="4022271"/>
            <a:ext cx="393176" cy="540000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31F01FB7-E8AD-44F5-816B-F25E724D592E}"/>
              </a:ext>
            </a:extLst>
          </p:cNvPr>
          <p:cNvGrpSpPr/>
          <p:nvPr/>
        </p:nvGrpSpPr>
        <p:grpSpPr>
          <a:xfrm>
            <a:off x="1999878" y="4022271"/>
            <a:ext cx="655366" cy="540000"/>
            <a:chOff x="4042062" y="5085184"/>
            <a:chExt cx="655366" cy="54000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4407EAA-6142-4C81-9B22-B49D19BBE8A3}"/>
                </a:ext>
              </a:extLst>
            </p:cNvPr>
            <p:cNvGrpSpPr/>
            <p:nvPr/>
          </p:nvGrpSpPr>
          <p:grpSpPr>
            <a:xfrm>
              <a:off x="4042062" y="5151024"/>
              <a:ext cx="420964" cy="254119"/>
              <a:chOff x="9229897" y="5823944"/>
              <a:chExt cx="683027" cy="366713"/>
            </a:xfrm>
          </p:grpSpPr>
          <p:pic>
            <p:nvPicPr>
              <p:cNvPr id="42" name="Picture 6">
                <a:extLst>
                  <a:ext uri="{FF2B5EF4-FFF2-40B4-BE49-F238E27FC236}">
                    <a16:creationId xmlns:a16="http://schemas.microsoft.com/office/drawing/2014/main" id="{5FE970C7-FE75-40B0-972E-E635FED556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9897" y="5823944"/>
                <a:ext cx="528637" cy="360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3" name="Picture 7">
                <a:extLst>
                  <a:ext uri="{FF2B5EF4-FFF2-40B4-BE49-F238E27FC236}">
                    <a16:creationId xmlns:a16="http://schemas.microsoft.com/office/drawing/2014/main" id="{3C6CEDF4-6D2B-4276-BFFB-7727933C9B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22424" y="5830294"/>
                <a:ext cx="190500" cy="360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" name="Picture 61" descr="103-125">
              <a:extLst>
                <a:ext uri="{FF2B5EF4-FFF2-40B4-BE49-F238E27FC236}">
                  <a16:creationId xmlns:a16="http://schemas.microsoft.com/office/drawing/2014/main" id="{0E790C14-EE33-402A-9B4F-073EE2FA3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7063" y="5414046"/>
              <a:ext cx="460375" cy="211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59" descr="570-302">
              <a:extLst>
                <a:ext uri="{FF2B5EF4-FFF2-40B4-BE49-F238E27FC236}">
                  <a16:creationId xmlns:a16="http://schemas.microsoft.com/office/drawing/2014/main" id="{3BE433BA-5734-4419-BB4B-50A4E75444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9792" y="5085184"/>
              <a:ext cx="227636" cy="5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B95CFE1-B26B-4AF1-AB18-1F1D53F70102}"/>
              </a:ext>
            </a:extLst>
          </p:cNvPr>
          <p:cNvGrpSpPr/>
          <p:nvPr/>
        </p:nvGrpSpPr>
        <p:grpSpPr>
          <a:xfrm>
            <a:off x="3259363" y="3789719"/>
            <a:ext cx="284362" cy="180000"/>
            <a:chOff x="3397863" y="3619805"/>
            <a:chExt cx="284362" cy="180000"/>
          </a:xfrm>
        </p:grpSpPr>
        <p:sp>
          <p:nvSpPr>
            <p:cNvPr id="45" name="화살표: 위쪽 44">
              <a:extLst>
                <a:ext uri="{FF2B5EF4-FFF2-40B4-BE49-F238E27FC236}">
                  <a16:creationId xmlns:a16="http://schemas.microsoft.com/office/drawing/2014/main" id="{BA08DC5D-60E0-4890-B8DF-8FCE0773B0FF}"/>
                </a:ext>
              </a:extLst>
            </p:cNvPr>
            <p:cNvSpPr/>
            <p:nvPr/>
          </p:nvSpPr>
          <p:spPr>
            <a:xfrm>
              <a:off x="3397863" y="3619805"/>
              <a:ext cx="144000" cy="180000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화살표: 아래쪽 45">
              <a:extLst>
                <a:ext uri="{FF2B5EF4-FFF2-40B4-BE49-F238E27FC236}">
                  <a16:creationId xmlns:a16="http://schemas.microsoft.com/office/drawing/2014/main" id="{EB6A8C76-4299-49BA-B0A0-57234398E076}"/>
                </a:ext>
              </a:extLst>
            </p:cNvPr>
            <p:cNvSpPr/>
            <p:nvPr/>
          </p:nvSpPr>
          <p:spPr>
            <a:xfrm>
              <a:off x="3538225" y="3619805"/>
              <a:ext cx="144000" cy="1800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BF8CE2A-07F6-40B5-9950-8FB57ED4361B}"/>
              </a:ext>
            </a:extLst>
          </p:cNvPr>
          <p:cNvGrpSpPr/>
          <p:nvPr/>
        </p:nvGrpSpPr>
        <p:grpSpPr>
          <a:xfrm>
            <a:off x="7670085" y="3789719"/>
            <a:ext cx="284362" cy="180000"/>
            <a:chOff x="3397863" y="3619805"/>
            <a:chExt cx="284362" cy="180000"/>
          </a:xfrm>
        </p:grpSpPr>
        <p:sp>
          <p:nvSpPr>
            <p:cNvPr id="48" name="화살표: 위쪽 47">
              <a:extLst>
                <a:ext uri="{FF2B5EF4-FFF2-40B4-BE49-F238E27FC236}">
                  <a16:creationId xmlns:a16="http://schemas.microsoft.com/office/drawing/2014/main" id="{E391E5E4-90D9-495B-B2BB-ED2C8A773C69}"/>
                </a:ext>
              </a:extLst>
            </p:cNvPr>
            <p:cNvSpPr/>
            <p:nvPr/>
          </p:nvSpPr>
          <p:spPr>
            <a:xfrm>
              <a:off x="3397863" y="3619805"/>
              <a:ext cx="144000" cy="180000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화살표: 아래쪽 48">
              <a:extLst>
                <a:ext uri="{FF2B5EF4-FFF2-40B4-BE49-F238E27FC236}">
                  <a16:creationId xmlns:a16="http://schemas.microsoft.com/office/drawing/2014/main" id="{A53089C2-5A58-4836-BEF0-D477C7859851}"/>
                </a:ext>
              </a:extLst>
            </p:cNvPr>
            <p:cNvSpPr/>
            <p:nvPr/>
          </p:nvSpPr>
          <p:spPr>
            <a:xfrm>
              <a:off x="3538225" y="3619805"/>
              <a:ext cx="144000" cy="1800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AutoShape 220">
            <a:extLst>
              <a:ext uri="{FF2B5EF4-FFF2-40B4-BE49-F238E27FC236}">
                <a16:creationId xmlns:a16="http://schemas.microsoft.com/office/drawing/2014/main" id="{7EADABFB-6DC4-40BE-BEF7-A32BC9784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1544" y="2801764"/>
            <a:ext cx="7830722" cy="377656"/>
          </a:xfrm>
          <a:prstGeom prst="roundRect">
            <a:avLst>
              <a:gd name="adj" fmla="val 2880"/>
            </a:avLst>
          </a:prstGeom>
          <a:solidFill>
            <a:schemeClr val="accent1">
              <a:lumMod val="20000"/>
              <a:lumOff val="80000"/>
            </a:schemeClr>
          </a:solidFill>
          <a:ln w="9525" cmpd="sng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cene3d>
              <a:camera prst="orthographicFront"/>
              <a:lightRig rig="threePt" dir="t"/>
            </a:scene3d>
            <a:sp3d extrusionH="57150" contourW="31750">
              <a:bevelT w="0"/>
              <a:extrusionClr>
                <a:schemeClr val="tx1"/>
              </a:extrusionClr>
              <a:contourClr>
                <a:srgbClr val="101A38"/>
              </a:contourClr>
            </a:sp3d>
          </a:bodyPr>
          <a:lstStyle/>
          <a:p>
            <a:pPr algn="ctr" eaLnBrk="0" latinLnBrk="0" hangingPunct="0"/>
            <a:endParaRPr lang="ko-KR" altLang="en-US" sz="1200" kern="0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Rounded Rectangle 13">
            <a:extLst>
              <a:ext uri="{FF2B5EF4-FFF2-40B4-BE49-F238E27FC236}">
                <a16:creationId xmlns:a16="http://schemas.microsoft.com/office/drawing/2014/main" id="{135C36B1-ADED-4102-9F51-6AC340BCF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0606" y="2853263"/>
            <a:ext cx="792000" cy="27465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모니터링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53" name="Rounded Rectangle 13">
            <a:extLst>
              <a:ext uri="{FF2B5EF4-FFF2-40B4-BE49-F238E27FC236}">
                <a16:creationId xmlns:a16="http://schemas.microsoft.com/office/drawing/2014/main" id="{2212E6B5-6393-48E7-A270-25C59DBF4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858" y="2853263"/>
            <a:ext cx="792000" cy="27465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기준정보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54" name="Rounded Rectangle 13">
            <a:extLst>
              <a:ext uri="{FF2B5EF4-FFF2-40B4-BE49-F238E27FC236}">
                <a16:creationId xmlns:a16="http://schemas.microsoft.com/office/drawing/2014/main" id="{7F6153EE-DA48-4609-AFDB-56D1D835D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646" y="2853263"/>
            <a:ext cx="792000" cy="27465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생산정보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55" name="Rounded Rectangle 13">
            <a:extLst>
              <a:ext uri="{FF2B5EF4-FFF2-40B4-BE49-F238E27FC236}">
                <a16:creationId xmlns:a16="http://schemas.microsoft.com/office/drawing/2014/main" id="{F1BC81C2-A995-4418-9795-197C8DCB0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9878" y="2853263"/>
            <a:ext cx="792000" cy="27465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품질관리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56" name="Rounded Rectangle 13">
            <a:extLst>
              <a:ext uri="{FF2B5EF4-FFF2-40B4-BE49-F238E27FC236}">
                <a16:creationId xmlns:a16="http://schemas.microsoft.com/office/drawing/2014/main" id="{0C3FF35C-A1E8-46E7-8002-43C46DF34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7657" y="2853263"/>
            <a:ext cx="792000" cy="27465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POP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31125D7-7B9D-4726-B3D7-8BE02C4B8BEE}"/>
              </a:ext>
            </a:extLst>
          </p:cNvPr>
          <p:cNvGrpSpPr/>
          <p:nvPr/>
        </p:nvGrpSpPr>
        <p:grpSpPr>
          <a:xfrm>
            <a:off x="5459932" y="3203836"/>
            <a:ext cx="284362" cy="180000"/>
            <a:chOff x="3397863" y="3619805"/>
            <a:chExt cx="284362" cy="180000"/>
          </a:xfrm>
        </p:grpSpPr>
        <p:sp>
          <p:nvSpPr>
            <p:cNvPr id="58" name="화살표: 위쪽 57">
              <a:extLst>
                <a:ext uri="{FF2B5EF4-FFF2-40B4-BE49-F238E27FC236}">
                  <a16:creationId xmlns:a16="http://schemas.microsoft.com/office/drawing/2014/main" id="{A25470D8-FFD6-4F40-A88E-72BEE8564BB3}"/>
                </a:ext>
              </a:extLst>
            </p:cNvPr>
            <p:cNvSpPr/>
            <p:nvPr/>
          </p:nvSpPr>
          <p:spPr>
            <a:xfrm>
              <a:off x="3397863" y="3619805"/>
              <a:ext cx="144000" cy="180000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화살표: 아래쪽 58">
              <a:extLst>
                <a:ext uri="{FF2B5EF4-FFF2-40B4-BE49-F238E27FC236}">
                  <a16:creationId xmlns:a16="http://schemas.microsoft.com/office/drawing/2014/main" id="{CEABAA44-E36E-421E-B486-C2F18964D00D}"/>
                </a:ext>
              </a:extLst>
            </p:cNvPr>
            <p:cNvSpPr/>
            <p:nvPr/>
          </p:nvSpPr>
          <p:spPr>
            <a:xfrm>
              <a:off x="3538225" y="3619805"/>
              <a:ext cx="144000" cy="1800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오각형 136">
            <a:extLst>
              <a:ext uri="{FF2B5EF4-FFF2-40B4-BE49-F238E27FC236}">
                <a16:creationId xmlns:a16="http://schemas.microsoft.com/office/drawing/2014/main" id="{8767580B-9814-4E9A-8F69-10271E2A68D8}"/>
              </a:ext>
            </a:extLst>
          </p:cNvPr>
          <p:cNvSpPr/>
          <p:nvPr/>
        </p:nvSpPr>
        <p:spPr bwMode="auto">
          <a:xfrm>
            <a:off x="216501" y="1350480"/>
            <a:ext cx="1240369" cy="1017152"/>
          </a:xfrm>
          <a:prstGeom prst="homePlate">
            <a:avLst>
              <a:gd name="adj" fmla="val 0"/>
            </a:avLst>
          </a:prstGeom>
          <a:solidFill>
            <a:srgbClr val="2D5AB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endParaRPr lang="en-US" altLang="ko-KR" sz="14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 latinLnBrk="0"/>
            <a:endParaRPr lang="en-US" altLang="ko-KR" sz="14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 latinLnBrk="0"/>
            <a:r>
              <a:rPr lang="en-US" altLang="ko-KR" sz="14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ERP </a:t>
            </a:r>
            <a:r>
              <a:rPr lang="ko-KR" altLang="en-US" sz="14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구축</a:t>
            </a:r>
          </a:p>
        </p:txBody>
      </p:sp>
      <p:sp>
        <p:nvSpPr>
          <p:cNvPr id="62" name="Rounded Rectangle 13">
            <a:extLst>
              <a:ext uri="{FF2B5EF4-FFF2-40B4-BE49-F238E27FC236}">
                <a16:creationId xmlns:a16="http://schemas.microsoft.com/office/drawing/2014/main" id="{7B08DB63-46F5-4456-BA7A-6814048FD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1966" y="1831757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영업관리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63" name="Rounded Rectangle 13">
            <a:extLst>
              <a:ext uri="{FF2B5EF4-FFF2-40B4-BE49-F238E27FC236}">
                <a16:creationId xmlns:a16="http://schemas.microsoft.com/office/drawing/2014/main" id="{614D2C8C-D493-4FF8-A3DC-A27ABCF22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5180" y="1824789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구매관리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64" name="Rounded Rectangle 13">
            <a:extLst>
              <a:ext uri="{FF2B5EF4-FFF2-40B4-BE49-F238E27FC236}">
                <a16:creationId xmlns:a16="http://schemas.microsoft.com/office/drawing/2014/main" id="{35BA795A-1589-4EE2-8A9D-9586C3FDA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078" y="1831709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재고관리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65" name="Rounded Rectangle 13">
            <a:extLst>
              <a:ext uri="{FF2B5EF4-FFF2-40B4-BE49-F238E27FC236}">
                <a16:creationId xmlns:a16="http://schemas.microsoft.com/office/drawing/2014/main" id="{0AF66849-B6F9-426A-A887-22A6765CF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735" y="1831709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생산관리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67" name="Rounded Rectangle 13">
            <a:extLst>
              <a:ext uri="{FF2B5EF4-FFF2-40B4-BE49-F238E27FC236}">
                <a16:creationId xmlns:a16="http://schemas.microsoft.com/office/drawing/2014/main" id="{D97F8CF6-4C28-4F4D-8AB6-C54A381CE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3251" y="1829114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품질관리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71" name="Rounded Rectangle 13">
            <a:extLst>
              <a:ext uri="{FF2B5EF4-FFF2-40B4-BE49-F238E27FC236}">
                <a16:creationId xmlns:a16="http://schemas.microsoft.com/office/drawing/2014/main" id="{BC19A74D-EF4A-498E-9C6E-51BEA95E9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3942" y="1828570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기준정보관리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18FEE9E7-D4E1-4864-9F89-4307DFB3725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403" y="1486432"/>
            <a:ext cx="446199" cy="446199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F900A5A-03E8-4B7C-8EAE-EA08ED08637E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399" y="3162080"/>
            <a:ext cx="484273" cy="484273"/>
          </a:xfrm>
          <a:prstGeom prst="rect">
            <a:avLst/>
          </a:prstGeom>
        </p:spPr>
      </p:pic>
      <p:grpSp>
        <p:nvGrpSpPr>
          <p:cNvPr id="83" name="그룹 82">
            <a:extLst>
              <a:ext uri="{FF2B5EF4-FFF2-40B4-BE49-F238E27FC236}">
                <a16:creationId xmlns:a16="http://schemas.microsoft.com/office/drawing/2014/main" id="{B8300FCA-96E2-4AE6-89CA-A327B44D995B}"/>
              </a:ext>
            </a:extLst>
          </p:cNvPr>
          <p:cNvGrpSpPr/>
          <p:nvPr/>
        </p:nvGrpSpPr>
        <p:grpSpPr>
          <a:xfrm>
            <a:off x="3299692" y="2337557"/>
            <a:ext cx="284362" cy="180000"/>
            <a:chOff x="3397863" y="3619805"/>
            <a:chExt cx="284362" cy="180000"/>
          </a:xfrm>
        </p:grpSpPr>
        <p:sp>
          <p:nvSpPr>
            <p:cNvPr id="84" name="화살표: 위쪽 83">
              <a:extLst>
                <a:ext uri="{FF2B5EF4-FFF2-40B4-BE49-F238E27FC236}">
                  <a16:creationId xmlns:a16="http://schemas.microsoft.com/office/drawing/2014/main" id="{B83962CD-6942-4ED7-8971-BE8167374374}"/>
                </a:ext>
              </a:extLst>
            </p:cNvPr>
            <p:cNvSpPr/>
            <p:nvPr/>
          </p:nvSpPr>
          <p:spPr>
            <a:xfrm>
              <a:off x="3397863" y="3619805"/>
              <a:ext cx="144000" cy="180000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화살표: 아래쪽 84">
              <a:extLst>
                <a:ext uri="{FF2B5EF4-FFF2-40B4-BE49-F238E27FC236}">
                  <a16:creationId xmlns:a16="http://schemas.microsoft.com/office/drawing/2014/main" id="{2621B41D-F77C-40AA-85BC-1D593B96E62A}"/>
                </a:ext>
              </a:extLst>
            </p:cNvPr>
            <p:cNvSpPr/>
            <p:nvPr/>
          </p:nvSpPr>
          <p:spPr>
            <a:xfrm>
              <a:off x="3538225" y="3619805"/>
              <a:ext cx="144000" cy="1800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9915340-5E18-4D26-A2C7-D03ADF453A67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3320" y="4022271"/>
            <a:ext cx="329416" cy="540000"/>
          </a:xfrm>
          <a:prstGeom prst="rect">
            <a:avLst/>
          </a:prstGeom>
        </p:spPr>
      </p:pic>
      <p:sp>
        <p:nvSpPr>
          <p:cNvPr id="91" name="Rounded Rectangle 13">
            <a:extLst>
              <a:ext uri="{FF2B5EF4-FFF2-40B4-BE49-F238E27FC236}">
                <a16:creationId xmlns:a16="http://schemas.microsoft.com/office/drawing/2014/main" id="{52DD5C22-20E0-4755-9965-4B1221CD5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2494" y="2853263"/>
            <a:ext cx="792000" cy="27465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설비관리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92" name="Rounded Rectangle 13">
            <a:extLst>
              <a:ext uri="{FF2B5EF4-FFF2-40B4-BE49-F238E27FC236}">
                <a16:creationId xmlns:a16="http://schemas.microsoft.com/office/drawing/2014/main" id="{FCCAA50E-BC2E-4665-84F3-2AA0C367A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2030" y="2853263"/>
            <a:ext cx="792000" cy="27465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생산계획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93" name="Rounded Rectangle 13">
            <a:extLst>
              <a:ext uri="{FF2B5EF4-FFF2-40B4-BE49-F238E27FC236}">
                <a16:creationId xmlns:a16="http://schemas.microsoft.com/office/drawing/2014/main" id="{1B765FDE-DB56-422F-B59B-8BCD5EEF5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262" y="2853263"/>
            <a:ext cx="792000" cy="27465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공정관리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763A41E-A4F0-4EBC-A86F-E740695192D8}"/>
              </a:ext>
            </a:extLst>
          </p:cNvPr>
          <p:cNvSpPr/>
          <p:nvPr/>
        </p:nvSpPr>
        <p:spPr>
          <a:xfrm>
            <a:off x="4265499" y="4742562"/>
            <a:ext cx="2700000" cy="43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 latinLnBrk="0"/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각종 </a:t>
            </a:r>
            <a:r>
              <a:rPr kumimoji="1"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S/W </a:t>
            </a: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도입 및 설치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89BA280-E645-4CAF-9CB1-F52FA1279545}"/>
              </a:ext>
            </a:extLst>
          </p:cNvPr>
          <p:cNvSpPr/>
          <p:nvPr/>
        </p:nvSpPr>
        <p:spPr>
          <a:xfrm>
            <a:off x="7004434" y="4742562"/>
            <a:ext cx="2700000" cy="43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 latinLnBrk="0"/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생산정보 수집 장비 도입 및 설치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8300FCA-96E2-4AE6-89CA-A327B44D995B}"/>
              </a:ext>
            </a:extLst>
          </p:cNvPr>
          <p:cNvGrpSpPr/>
          <p:nvPr/>
        </p:nvGrpSpPr>
        <p:grpSpPr>
          <a:xfrm>
            <a:off x="7633173" y="2304151"/>
            <a:ext cx="284362" cy="180000"/>
            <a:chOff x="3397863" y="3619805"/>
            <a:chExt cx="284362" cy="180000"/>
          </a:xfrm>
        </p:grpSpPr>
        <p:sp>
          <p:nvSpPr>
            <p:cNvPr id="69" name="화살표: 위쪽 83">
              <a:extLst>
                <a:ext uri="{FF2B5EF4-FFF2-40B4-BE49-F238E27FC236}">
                  <a16:creationId xmlns:a16="http://schemas.microsoft.com/office/drawing/2014/main" id="{B83962CD-6942-4ED7-8971-BE8167374374}"/>
                </a:ext>
              </a:extLst>
            </p:cNvPr>
            <p:cNvSpPr/>
            <p:nvPr/>
          </p:nvSpPr>
          <p:spPr>
            <a:xfrm>
              <a:off x="3397863" y="3619805"/>
              <a:ext cx="144000" cy="180000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화살표: 아래쪽 84">
              <a:extLst>
                <a:ext uri="{FF2B5EF4-FFF2-40B4-BE49-F238E27FC236}">
                  <a16:creationId xmlns:a16="http://schemas.microsoft.com/office/drawing/2014/main" id="{2621B41D-F77C-40AA-85BC-1D593B96E62A}"/>
                </a:ext>
              </a:extLst>
            </p:cNvPr>
            <p:cNvSpPr/>
            <p:nvPr/>
          </p:nvSpPr>
          <p:spPr>
            <a:xfrm>
              <a:off x="3538225" y="3619805"/>
              <a:ext cx="144000" cy="1800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2C7BD6E-F4A1-4229-9D68-31BFC0B65D0F}"/>
              </a:ext>
            </a:extLst>
          </p:cNvPr>
          <p:cNvSpPr/>
          <p:nvPr/>
        </p:nvSpPr>
        <p:spPr>
          <a:xfrm>
            <a:off x="1526564" y="5725113"/>
            <a:ext cx="2700000" cy="43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 latinLnBrk="0">
              <a:defRPr/>
            </a:pPr>
            <a:r>
              <a:rPr kumimoji="1" lang="ko-KR" altLang="en-US" sz="1400" b="1" kern="0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프로세스 재정립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BE60819-63CE-4583-AB88-40945BABC511}"/>
              </a:ext>
            </a:extLst>
          </p:cNvPr>
          <p:cNvSpPr/>
          <p:nvPr/>
        </p:nvSpPr>
        <p:spPr>
          <a:xfrm>
            <a:off x="4265499" y="5725113"/>
            <a:ext cx="2700000" cy="43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 latinLnBrk="0"/>
            <a:r>
              <a:rPr kumimoji="1" lang="ko-KR" altLang="en-US" sz="1400" b="1" kern="0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기준정보 표준화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43D159B-F086-4BD6-B0BE-A2E9EF5901B3}"/>
              </a:ext>
            </a:extLst>
          </p:cNvPr>
          <p:cNvSpPr/>
          <p:nvPr/>
        </p:nvSpPr>
        <p:spPr>
          <a:xfrm>
            <a:off x="7004434" y="5725113"/>
            <a:ext cx="2700000" cy="43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 latinLnBrk="0"/>
            <a:r>
              <a:rPr kumimoji="1" lang="ko-KR" altLang="en-US" sz="1400" b="1" kern="0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정비</a:t>
            </a:r>
            <a:endParaRPr kumimoji="1" lang="en-US" altLang="ko-KR" sz="1400" b="1" kern="0" baseline="30000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174684E-1A23-48D2-9DCE-DA6EE145E29E}"/>
              </a:ext>
            </a:extLst>
          </p:cNvPr>
          <p:cNvSpPr/>
          <p:nvPr/>
        </p:nvSpPr>
        <p:spPr>
          <a:xfrm>
            <a:off x="1424734" y="5234418"/>
            <a:ext cx="8280000" cy="43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 latinLnBrk="0"/>
            <a:r>
              <a:rPr kumimoji="1" lang="en-US" altLang="ko-KR" sz="1400" b="1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1" lang="ko-KR" altLang="en-US" sz="1400" b="1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kumimoji="1" lang="en-US" altLang="ko-KR" sz="1400" b="1" ker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1400" b="1" ker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 </a:t>
            </a:r>
            <a:r>
              <a:rPr kumimoji="1" lang="en-US" altLang="ko-KR" sz="1400" b="1" ker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1,2</a:t>
            </a:r>
            <a:r>
              <a:rPr kumimoji="1" lang="ko-KR" altLang="en-US" sz="1400" b="1" ker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공장</a:t>
            </a:r>
            <a:r>
              <a:rPr kumimoji="1" lang="en-US" altLang="ko-KR" sz="1400" b="1" ker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kumimoji="1" lang="ko-KR" altLang="en-US" sz="1400" b="1" ker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kumimoji="1" lang="en-US" altLang="ko-KR" sz="1400" b="1" ker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1400" b="1" ker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베트남 확산 적용</a:t>
            </a:r>
            <a:endParaRPr kumimoji="1" lang="ko-KR" altLang="en-US" sz="1400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오각형 65">
            <a:extLst>
              <a:ext uri="{FF2B5EF4-FFF2-40B4-BE49-F238E27FC236}">
                <a16:creationId xmlns:a16="http://schemas.microsoft.com/office/drawing/2014/main" id="{24D03259-238A-4E94-B879-3AA972EC9AF4}"/>
              </a:ext>
            </a:extLst>
          </p:cNvPr>
          <p:cNvSpPr/>
          <p:nvPr/>
        </p:nvSpPr>
        <p:spPr bwMode="auto">
          <a:xfrm>
            <a:off x="209618" y="5234418"/>
            <a:ext cx="1247251" cy="432000"/>
          </a:xfrm>
          <a:prstGeom prst="homePlate">
            <a:avLst>
              <a:gd name="adj" fmla="val 0"/>
            </a:avLst>
          </a:prstGeom>
          <a:solidFill>
            <a:srgbClr val="13295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sz="14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구축 대상</a:t>
            </a:r>
          </a:p>
        </p:txBody>
      </p:sp>
      <p:sp>
        <p:nvSpPr>
          <p:cNvPr id="79" name="오각형 60">
            <a:extLst>
              <a:ext uri="{FF2B5EF4-FFF2-40B4-BE49-F238E27FC236}">
                <a16:creationId xmlns:a16="http://schemas.microsoft.com/office/drawing/2014/main" id="{F5C39E8F-C020-411B-ACD6-1FF490D647FC}"/>
              </a:ext>
            </a:extLst>
          </p:cNvPr>
          <p:cNvSpPr/>
          <p:nvPr/>
        </p:nvSpPr>
        <p:spPr bwMode="auto">
          <a:xfrm>
            <a:off x="209618" y="5725113"/>
            <a:ext cx="1247251" cy="432000"/>
          </a:xfrm>
          <a:prstGeom prst="homePlate">
            <a:avLst>
              <a:gd name="adj" fmla="val 0"/>
            </a:avLst>
          </a:prstGeom>
          <a:solidFill>
            <a:srgbClr val="13295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en-US" altLang="ko-KR" sz="1400" b="1" kern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PI </a:t>
            </a:r>
            <a:r>
              <a:rPr lang="ko-KR" altLang="en-US" sz="1400" b="1" kern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활동</a:t>
            </a:r>
            <a:endParaRPr lang="ko-KR" altLang="en-US" sz="14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663EB43-37FD-4E04-8A27-DFF153CA66AB}"/>
              </a:ext>
            </a:extLst>
          </p:cNvPr>
          <p:cNvSpPr/>
          <p:nvPr/>
        </p:nvSpPr>
        <p:spPr>
          <a:xfrm>
            <a:off x="7808581" y="1555422"/>
            <a:ext cx="1730963" cy="6532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8" name="Rounded Rectangle 13">
            <a:extLst>
              <a:ext uri="{FF2B5EF4-FFF2-40B4-BE49-F238E27FC236}">
                <a16:creationId xmlns:a16="http://schemas.microsoft.com/office/drawing/2014/main" id="{0AF66849-B6F9-426A-A887-22A6765CF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4534" y="1643139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인사관리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90" name="Rounded Rectangle 13">
            <a:extLst>
              <a:ext uri="{FF2B5EF4-FFF2-40B4-BE49-F238E27FC236}">
                <a16:creationId xmlns:a16="http://schemas.microsoft.com/office/drawing/2014/main" id="{0AF66849-B6F9-426A-A887-22A6765CF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4534" y="1907688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원가관리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96" name="Rounded Rectangle 13">
            <a:extLst>
              <a:ext uri="{FF2B5EF4-FFF2-40B4-BE49-F238E27FC236}">
                <a16:creationId xmlns:a16="http://schemas.microsoft.com/office/drawing/2014/main" id="{0AF66849-B6F9-426A-A887-22A6765CF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2008" y="1643139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회계관리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97" name="Rounded Rectangle 13">
            <a:extLst>
              <a:ext uri="{FF2B5EF4-FFF2-40B4-BE49-F238E27FC236}">
                <a16:creationId xmlns:a16="http://schemas.microsoft.com/office/drawing/2014/main" id="{0AF66849-B6F9-426A-A887-22A6765CF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2008" y="1907688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손익관리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58132" y="1523001"/>
            <a:ext cx="519687" cy="2154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>
                <a:solidFill>
                  <a:srgbClr val="FF0000"/>
                </a:solidFill>
              </a:rPr>
              <a:t>고도화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8EB749-9836-4C82-B848-F00C1895C405}"/>
              </a:ext>
            </a:extLst>
          </p:cNvPr>
          <p:cNvSpPr txBox="1"/>
          <p:nvPr/>
        </p:nvSpPr>
        <p:spPr>
          <a:xfrm>
            <a:off x="216501" y="6180170"/>
            <a:ext cx="64299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latin typeface="+mn-ea"/>
              </a:rPr>
              <a:t>PI</a:t>
            </a:r>
            <a:r>
              <a:rPr lang="ko-KR" altLang="en-US" sz="1050">
                <a:latin typeface="+mn-ea"/>
              </a:rPr>
              <a:t>활동</a:t>
            </a:r>
            <a:r>
              <a:rPr lang="en-US" altLang="ko-KR" sz="1050">
                <a:latin typeface="+mn-ea"/>
              </a:rPr>
              <a:t> -</a:t>
            </a:r>
            <a:r>
              <a:rPr lang="ko-KR" altLang="en-US" sz="1050">
                <a:latin typeface="+mn-ea"/>
              </a:rPr>
              <a:t> </a:t>
            </a:r>
            <a:r>
              <a:rPr lang="en-US" altLang="ko-KR" sz="1050">
                <a:latin typeface="+mn-ea"/>
              </a:rPr>
              <a:t>Performance Improvement, </a:t>
            </a:r>
            <a:r>
              <a:rPr lang="ko-KR" altLang="en-US" sz="1050">
                <a:latin typeface="+mn-ea"/>
              </a:rPr>
              <a:t>문제를 발견하고 그 원인을 찾아 업무 프로세스를 개선하는 활동</a:t>
            </a:r>
          </a:p>
        </p:txBody>
      </p:sp>
    </p:spTree>
    <p:extLst>
      <p:ext uri="{BB962C8B-B14F-4D97-AF65-F5344CB8AC3E}">
        <p14:creationId xmlns:p14="http://schemas.microsoft.com/office/powerpoint/2010/main" val="3498519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개발 내역상세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주요화면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] (ERP)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806515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6-2. PDA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9D4DDD2-0946-6506-9ACF-8EE9CFC2129F}"/>
              </a:ext>
            </a:extLst>
          </p:cNvPr>
          <p:cNvSpPr/>
          <p:nvPr/>
        </p:nvSpPr>
        <p:spPr bwMode="auto">
          <a:xfrm>
            <a:off x="361112" y="4869160"/>
            <a:ext cx="8839566" cy="147616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108000" tIns="0" rIns="0" bIns="0" rtlCol="0" anchor="ctr"/>
          <a:lstStyle/>
          <a:p>
            <a:r>
              <a:rPr lang="ko-KR" altLang="en-US" sz="900" b="1" kern="0" dirty="0">
                <a:latin typeface="+mj-ea"/>
                <a:ea typeface="+mj-ea"/>
                <a:cs typeface="Arial" pitchFamily="34" charset="0"/>
              </a:rPr>
              <a:t>주요 기능</a:t>
            </a:r>
            <a:b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- STRASCM </a:t>
            </a: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인보이스등록 및 거래명세서 출력물을 통한 현장 입고등록이 가능 하다</a:t>
            </a: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r>
              <a:rPr lang="en-US" altLang="ko-KR" sz="900" kern="0" dirty="0">
                <a:latin typeface="+mj-ea"/>
                <a:ea typeface="+mj-ea"/>
                <a:cs typeface="Arial" pitchFamily="34" charset="0"/>
              </a:rPr>
              <a:t>- UNIERP </a:t>
            </a:r>
            <a:r>
              <a:rPr lang="ko-KR" altLang="en-US" sz="900" kern="0" dirty="0">
                <a:latin typeface="+mj-ea"/>
                <a:ea typeface="+mj-ea"/>
                <a:cs typeface="Arial" pitchFamily="34" charset="0"/>
              </a:rPr>
              <a:t>시스템과의 인터페이스는 웹서비스를 이용하여 실시간으로 처리되어 입고즉시 재고로 사용이 가능하다</a:t>
            </a:r>
            <a:r>
              <a:rPr lang="en-US" altLang="ko-KR" sz="900" kern="0" dirty="0">
                <a:latin typeface="+mj-ea"/>
                <a:ea typeface="+mj-ea"/>
                <a:cs typeface="Arial" pitchFamily="34" charset="0"/>
              </a:rPr>
              <a:t>.</a:t>
            </a:r>
            <a:r>
              <a:rPr lang="ko-KR" altLang="en-US" sz="900" kern="0" dirty="0">
                <a:latin typeface="+mj-ea"/>
                <a:ea typeface="+mj-ea"/>
                <a:cs typeface="Arial" pitchFamily="34" charset="0"/>
              </a:rPr>
              <a:t> </a:t>
            </a:r>
            <a:endParaRPr lang="en-US" altLang="ko-KR" sz="900" kern="0" dirty="0"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E9154D-CBFA-FC39-88FF-3D20D1818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846" y="1158116"/>
            <a:ext cx="2286000" cy="3048000"/>
          </a:xfrm>
          <a:prstGeom prst="rect">
            <a:avLst/>
          </a:prstGeom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8BF3EFA4-DA22-6C30-4C4C-D247F2B2E8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0118" y="823600"/>
            <a:ext cx="2624761" cy="37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598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개발 내역상세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주요화면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] (ERP)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806515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6-2. PDA (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부품출고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사급품출고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기타출고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이동요청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9D4DDD2-0946-6506-9ACF-8EE9CFC2129F}"/>
              </a:ext>
            </a:extLst>
          </p:cNvPr>
          <p:cNvSpPr/>
          <p:nvPr/>
        </p:nvSpPr>
        <p:spPr bwMode="auto">
          <a:xfrm>
            <a:off x="361112" y="4869160"/>
            <a:ext cx="8839566" cy="147616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108000" tIns="0" rIns="0" bIns="0" rtlCol="0" anchor="ctr"/>
          <a:lstStyle/>
          <a:p>
            <a:r>
              <a:rPr lang="ko-KR" altLang="en-US" sz="900" b="1" kern="0" dirty="0">
                <a:latin typeface="+mj-ea"/>
                <a:ea typeface="+mj-ea"/>
                <a:cs typeface="Arial" pitchFamily="34" charset="0"/>
              </a:rPr>
              <a:t>주요 기능</a:t>
            </a:r>
            <a:b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- (</a:t>
            </a: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기타</a:t>
            </a: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900" dirty="0" err="1">
                <a:solidFill>
                  <a:schemeClr val="tx1"/>
                </a:solidFill>
                <a:latin typeface="+mj-ea"/>
                <a:ea typeface="+mj-ea"/>
              </a:rPr>
              <a:t>사급품</a:t>
            </a: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부품</a:t>
            </a: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) </a:t>
            </a: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출고이동요청서의 </a:t>
            </a:r>
            <a:r>
              <a:rPr lang="en-US" altLang="ko-KR" sz="900" dirty="0">
                <a:latin typeface="+mj-ea"/>
                <a:ea typeface="+mj-ea"/>
              </a:rPr>
              <a:t>QR</a:t>
            </a:r>
            <a:r>
              <a:rPr lang="ko-KR" altLang="en-US" sz="900" dirty="0">
                <a:latin typeface="+mj-ea"/>
                <a:ea typeface="+mj-ea"/>
              </a:rPr>
              <a:t>코드를 </a:t>
            </a:r>
            <a:r>
              <a:rPr lang="en-US" altLang="ko-KR" sz="900" dirty="0">
                <a:latin typeface="+mj-ea"/>
                <a:ea typeface="+mj-ea"/>
              </a:rPr>
              <a:t>PDA </a:t>
            </a:r>
            <a:r>
              <a:rPr lang="ko-KR" altLang="en-US" sz="900" dirty="0">
                <a:latin typeface="+mj-ea"/>
                <a:ea typeface="+mj-ea"/>
              </a:rPr>
              <a:t>시스템에서 스캔하여 현장에서 바로 출고 데이터 확인 및 품목에 장착된 라벨을 추가로 스캔하여 출고할 품목에 대해서 정확도를 높였다</a:t>
            </a:r>
            <a:r>
              <a:rPr lang="en-US" altLang="ko-KR" sz="900" dirty="0">
                <a:latin typeface="+mj-ea"/>
                <a:ea typeface="+mj-ea"/>
              </a:rPr>
              <a:t>.</a:t>
            </a:r>
            <a:r>
              <a:rPr lang="ko-KR" altLang="en-US" sz="900" dirty="0">
                <a:latin typeface="+mj-ea"/>
                <a:ea typeface="+mj-ea"/>
              </a:rPr>
              <a:t> </a:t>
            </a:r>
            <a:endParaRPr lang="en-US" altLang="ko-KR" sz="900" dirty="0">
              <a:latin typeface="+mj-ea"/>
              <a:ea typeface="+mj-ea"/>
            </a:endParaRPr>
          </a:p>
          <a:p>
            <a:endParaRPr lang="en-US" altLang="ko-KR" sz="900" kern="0" dirty="0"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78C4401-4ECF-7E64-4974-94F919FE9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60" y="1193505"/>
            <a:ext cx="2286000" cy="30480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ACBD376-BE2B-2161-64C3-162B1E4AF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8560" y="1491595"/>
            <a:ext cx="2286000" cy="30480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EEA365A-3BAA-C612-794A-A902658BF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8882" y="1789685"/>
            <a:ext cx="2286000" cy="3048000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DCCEC731-2783-711A-3DCA-14E2E8C3D55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4030" y="1122728"/>
            <a:ext cx="3483206" cy="2459646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8E3354EF-BFCC-3E89-135B-F5BBB34DBE7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326" y="1750383"/>
            <a:ext cx="3483206" cy="2459646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F5FDA857-1D9E-6FC2-E77B-87D522415EE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9678" y="2448030"/>
            <a:ext cx="3483206" cy="24596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03A9FC-2B6B-CAE8-CB90-E662236D59F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000" b="86943"/>
          <a:stretch/>
        </p:blipFill>
        <p:spPr>
          <a:xfrm>
            <a:off x="5470362" y="3998878"/>
            <a:ext cx="2421368" cy="89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07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개발 내역상세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주요화면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] (ERP)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806515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6-2. PDA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9D4DDD2-0946-6506-9ACF-8EE9CFC2129F}"/>
              </a:ext>
            </a:extLst>
          </p:cNvPr>
          <p:cNvSpPr/>
          <p:nvPr/>
        </p:nvSpPr>
        <p:spPr bwMode="auto">
          <a:xfrm>
            <a:off x="361112" y="4869160"/>
            <a:ext cx="8839566" cy="147616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108000" tIns="0" rIns="0" bIns="0" rtlCol="0" anchor="ctr"/>
          <a:lstStyle/>
          <a:p>
            <a:r>
              <a:rPr lang="ko-KR" altLang="en-US" sz="900" b="1" kern="0" dirty="0">
                <a:latin typeface="+mj-ea"/>
                <a:ea typeface="+mj-ea"/>
                <a:cs typeface="Arial" pitchFamily="34" charset="0"/>
              </a:rPr>
              <a:t>주요 기능</a:t>
            </a:r>
            <a:b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r>
              <a:rPr lang="ko-KR" altLang="en-US" sz="900" dirty="0" err="1">
                <a:solidFill>
                  <a:schemeClr val="tx1"/>
                </a:solidFill>
                <a:latin typeface="+mj-ea"/>
                <a:ea typeface="+mj-ea"/>
              </a:rPr>
              <a:t>출하요쳥서</a:t>
            </a: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QR</a:t>
            </a: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코드 스캔 및 포장박스 라벨 </a:t>
            </a: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QR</a:t>
            </a: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코드 스캔하여 현장에서 바로 출고처리가 가능하다</a:t>
            </a: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r>
              <a:rPr lang="ko-KR" altLang="en-US" sz="900" kern="0" dirty="0">
                <a:latin typeface="+mj-ea"/>
                <a:ea typeface="+mj-ea"/>
                <a:cs typeface="Arial" pitchFamily="34" charset="0"/>
              </a:rPr>
              <a:t> </a:t>
            </a:r>
            <a:endParaRPr lang="en-US" altLang="ko-KR" sz="900" kern="0" dirty="0"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6D4C43-2368-4A68-F9D5-21AA407BA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734" y="1158116"/>
            <a:ext cx="2286000" cy="3048000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C4886CA3-EEDD-4471-0DF9-C6B6673D48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0038" y="1155209"/>
            <a:ext cx="4448054" cy="3140968"/>
          </a:xfrm>
          <a:prstGeom prst="rect">
            <a:avLst/>
          </a:prstGeom>
        </p:spPr>
      </p:pic>
      <p:pic>
        <p:nvPicPr>
          <p:cNvPr id="10" name="그림 9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D5DF7BE9-F6E9-A91C-541D-77E9BF9C6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6262" y="1984973"/>
            <a:ext cx="26955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58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개발 내역상세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주요화면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] (ERP)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806515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6-3. Star SCM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DC5181-518B-3326-6E8A-22911DD74E03}"/>
              </a:ext>
            </a:extLst>
          </p:cNvPr>
          <p:cNvSpPr/>
          <p:nvPr/>
        </p:nvSpPr>
        <p:spPr bwMode="auto">
          <a:xfrm>
            <a:off x="361112" y="4869160"/>
            <a:ext cx="8839566" cy="147616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108000" tIns="0" rIns="0" bIns="0" rtlCol="0" anchor="ctr"/>
          <a:lstStyle/>
          <a:p>
            <a:r>
              <a:rPr lang="ko-KR" altLang="en-US" sz="900" b="1" kern="0" dirty="0">
                <a:latin typeface="+mj-ea"/>
                <a:ea typeface="+mj-ea"/>
                <a:cs typeface="Arial" pitchFamily="34" charset="0"/>
              </a:rPr>
              <a:t>주요 기능 </a:t>
            </a:r>
            <a:b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인보이스 등록 시 생산일자</a:t>
            </a: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유효일자</a:t>
            </a: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유효기간</a:t>
            </a: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자동계산</a:t>
            </a: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) </a:t>
            </a: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및 제조사</a:t>
            </a: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Lot </a:t>
            </a: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를</a:t>
            </a:r>
            <a:r>
              <a:rPr lang="en-US" altLang="ko-KR" sz="900" dirty="0">
                <a:latin typeface="+mj-ea"/>
                <a:ea typeface="+mj-ea"/>
              </a:rPr>
              <a:t> </a:t>
            </a:r>
            <a:r>
              <a:rPr lang="ko-KR" altLang="en-US" sz="900" dirty="0">
                <a:latin typeface="+mj-ea"/>
                <a:ea typeface="+mj-ea"/>
              </a:rPr>
              <a:t>입력 관리 할 수 있으며</a:t>
            </a:r>
            <a:r>
              <a:rPr lang="en-US" altLang="ko-KR" sz="900" dirty="0">
                <a:latin typeface="+mj-ea"/>
                <a:ea typeface="+mj-ea"/>
              </a:rPr>
              <a:t>, </a:t>
            </a:r>
            <a:r>
              <a:rPr lang="ko-KR" altLang="en-US" sz="900" dirty="0">
                <a:latin typeface="+mj-ea"/>
                <a:ea typeface="+mj-ea"/>
              </a:rPr>
              <a:t>해당 정보는 인보이스 조회에서 라벨출력시 반영된다</a:t>
            </a: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r>
              <a:rPr lang="en-US" altLang="ko-KR" sz="900" kern="0" dirty="0">
                <a:latin typeface="+mj-ea"/>
                <a:ea typeface="+mj-ea"/>
                <a:cs typeface="Arial" pitchFamily="34" charset="0"/>
              </a:rPr>
              <a:t>- </a:t>
            </a:r>
            <a:r>
              <a:rPr lang="ko-KR" altLang="en-US" sz="900" kern="0" dirty="0">
                <a:latin typeface="+mj-ea"/>
                <a:ea typeface="+mj-ea"/>
                <a:cs typeface="Arial" pitchFamily="34" charset="0"/>
              </a:rPr>
              <a:t>인보이스조회 프로그램에서는 거래명세서 출력기능과</a:t>
            </a:r>
            <a:r>
              <a:rPr lang="en-US" altLang="ko-KR" sz="900" kern="0" dirty="0">
                <a:latin typeface="+mj-ea"/>
                <a:ea typeface="+mj-ea"/>
                <a:cs typeface="Arial" pitchFamily="34" charset="0"/>
              </a:rPr>
              <a:t>, </a:t>
            </a:r>
            <a:r>
              <a:rPr lang="ko-KR" altLang="en-US" sz="900" kern="0" dirty="0">
                <a:latin typeface="+mj-ea"/>
                <a:ea typeface="+mj-ea"/>
                <a:cs typeface="Arial" pitchFamily="34" charset="0"/>
              </a:rPr>
              <a:t>라벨을 라벨프린터에서 출력 할 수 있는 기능 과</a:t>
            </a:r>
            <a:r>
              <a:rPr lang="en-US" altLang="ko-KR" sz="900" kern="0" dirty="0">
                <a:latin typeface="+mj-ea"/>
                <a:ea typeface="+mj-ea"/>
                <a:cs typeface="Arial" pitchFamily="34" charset="0"/>
              </a:rPr>
              <a:t>, A4 </a:t>
            </a:r>
            <a:r>
              <a:rPr lang="ko-KR" altLang="en-US" sz="900" kern="0" dirty="0">
                <a:latin typeface="+mj-ea"/>
                <a:ea typeface="+mj-ea"/>
                <a:cs typeface="Arial" pitchFamily="34" charset="0"/>
              </a:rPr>
              <a:t>스티커 용지에서 출력이 가능하다</a:t>
            </a:r>
            <a:r>
              <a:rPr lang="en-US" altLang="ko-KR" sz="900" kern="0" dirty="0">
                <a:latin typeface="+mj-ea"/>
                <a:ea typeface="+mj-ea"/>
                <a:cs typeface="Arial" pitchFamily="34" charset="0"/>
              </a:rPr>
              <a:t>.</a:t>
            </a:r>
            <a:r>
              <a:rPr lang="ko-KR" altLang="en-US" sz="900" kern="0" dirty="0">
                <a:latin typeface="+mj-ea"/>
                <a:ea typeface="+mj-ea"/>
                <a:cs typeface="Arial" pitchFamily="34" charset="0"/>
              </a:rPr>
              <a:t> </a:t>
            </a:r>
            <a:endParaRPr lang="en-US" altLang="ko-KR" sz="900" kern="0" dirty="0"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D42C2B-20E5-7AA7-BFF5-AB4C03327F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12" y="1273726"/>
            <a:ext cx="5518403" cy="29473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23DDD6-1DD4-CEF1-281B-81E0B68702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830" y="2361300"/>
            <a:ext cx="4808191" cy="2507860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7CF6B32F-3A8C-F8BB-0260-F04FE2692F6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4374" y="1052735"/>
            <a:ext cx="2593251" cy="3672409"/>
          </a:xfrm>
          <a:prstGeom prst="rect">
            <a:avLst/>
          </a:prstGeom>
        </p:spPr>
      </p:pic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BD20727A-6378-B2F2-D3C3-3E66E33BC2D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6162" y="2715751"/>
            <a:ext cx="1520617" cy="215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927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개발 내역상세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주요화면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] (MES)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806515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6-1. LOT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카드발행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DB74FF-C119-1CF1-AA2F-D62B7DA091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13" y="1196752"/>
            <a:ext cx="5958566" cy="357513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D3B920F-1AC8-9764-D903-24832EE65A74}"/>
              </a:ext>
            </a:extLst>
          </p:cNvPr>
          <p:cNvGrpSpPr/>
          <p:nvPr/>
        </p:nvGrpSpPr>
        <p:grpSpPr>
          <a:xfrm>
            <a:off x="6784364" y="1988840"/>
            <a:ext cx="2406546" cy="2551212"/>
            <a:chOff x="3675619" y="3730724"/>
            <a:chExt cx="2406546" cy="255121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5005865-CE6E-FDBC-1E9B-011489220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67318" y="4005064"/>
              <a:ext cx="1614847" cy="22768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8343507-A5E9-B5D3-13D2-1A6ACA0DA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5619" y="3730724"/>
              <a:ext cx="1578389" cy="22768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63570F-B375-B94C-A434-0B9887CC0487}"/>
              </a:ext>
            </a:extLst>
          </p:cNvPr>
          <p:cNvSpPr/>
          <p:nvPr/>
        </p:nvSpPr>
        <p:spPr bwMode="auto">
          <a:xfrm>
            <a:off x="361112" y="4869160"/>
            <a:ext cx="8839566" cy="147616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108000" tIns="0" rIns="0" bIns="0" rtlCol="0" anchor="ctr"/>
          <a:lstStyle/>
          <a:p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주요 기능</a:t>
            </a:r>
            <a:b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오더목록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제조오더번호 또는 기타 조회조건에 의해 오더목록을 조회한다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.</a:t>
            </a:r>
            <a:b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오더상세정보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오더목록에서 선택된 제조오더의 상세정보 및 발행할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LOT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의 정보를 설정한다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.</a:t>
            </a:r>
            <a:b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자동생성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: LOT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수량을 설정하고 자동생성을 누르면 지시수량 만큼의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LOT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을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자동 생성한다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.</a:t>
            </a:r>
            <a:b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작업지시서등록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단건으로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LOT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수량만큼의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LOT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을 생성한다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.</a:t>
            </a:r>
            <a:b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작업지시서삭제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생성된 작업지시서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(LOT)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를 삭제 처리한다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작업지시서출력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발행할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LOT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을 선택 하고 해당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LOT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의 작업지시서를 출력한다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체크 사항</a:t>
            </a:r>
            <a:b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자동생성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지시수량에서 설정된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LOT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수량만큼 만들고 나머지가 있을때는 나머지수량의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LOT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을 생성한다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.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b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작업지시서삭제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이미 시작된 작업지시서는 삭제할수 없다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.  </a:t>
            </a:r>
            <a:endParaRPr lang="ko-KR" altLang="en-US" sz="9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A3CFD9F-5808-4568-AB3C-64BBF7718717}"/>
              </a:ext>
            </a:extLst>
          </p:cNvPr>
          <p:cNvCxnSpPr>
            <a:cxnSpLocks/>
          </p:cNvCxnSpPr>
          <p:nvPr/>
        </p:nvCxnSpPr>
        <p:spPr>
          <a:xfrm>
            <a:off x="3728070" y="3232232"/>
            <a:ext cx="3056294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706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E60A060-6775-1A6F-23C1-DF20F68675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2489" y="2132856"/>
            <a:ext cx="2914674" cy="21197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F47CA4-0D3F-A6AB-9099-A59FDB3BAB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12" y="1196752"/>
            <a:ext cx="5958565" cy="3575139"/>
          </a:xfrm>
          <a:prstGeom prst="rect">
            <a:avLst/>
          </a:prstGeom>
        </p:spPr>
      </p:pic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개발 내역상세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주요화면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] (MES)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806515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6-2. Sheet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매핑 </a:t>
            </a: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(OPPO)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63570F-B375-B94C-A434-0B9887CC0487}"/>
              </a:ext>
            </a:extLst>
          </p:cNvPr>
          <p:cNvSpPr/>
          <p:nvPr/>
        </p:nvSpPr>
        <p:spPr bwMode="auto">
          <a:xfrm>
            <a:off x="361112" y="4869160"/>
            <a:ext cx="8839566" cy="147616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108000" tIns="0" rIns="0" bIns="0" rtlCol="0" anchor="ctr"/>
          <a:lstStyle/>
          <a:p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주요 기능</a:t>
            </a:r>
            <a:b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- LOT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번호조회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작업할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LOT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카드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작업지시서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를 스캔 및 키인하고 해당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LOT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의 상세 내용을 조회한다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.</a:t>
            </a:r>
            <a:b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라우팅목록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해당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LOT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의 라우팅목록을 조회하며 선택한 공정의 상세정보 및 실적을 등록한다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.</a:t>
            </a:r>
            <a:b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양품등록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선택된 공정의 양품수량을 동일하게 등록한다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.</a:t>
            </a:r>
            <a:b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불량등록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선택된 공정의 불량수량을 등록하는 팝업을 호출하고 호출된 불량등록 팝업에서 불량수량을 등록한다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.</a:t>
            </a:r>
            <a:b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- Sheet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매핑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라우팅중 공정이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Sheet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매칭일 경우 활성화 되며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Sheet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매핑 팝업을 호출 한다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b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체크 사항</a:t>
            </a:r>
            <a:b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- Sheet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매핑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: Sheet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배열 수량만큼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Sheet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수량</a:t>
            </a:r>
            <a:r>
              <a:rPr lang="ko-KR" altLang="en-US" sz="900">
                <a:latin typeface="+mj-ea"/>
                <a:ea typeface="+mj-ea"/>
              </a:rPr>
              <a:t>을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 만들고 나머지가 있을때는 나머지수량</a:t>
            </a:r>
            <a:r>
              <a:rPr lang="ko-KR" altLang="en-US" sz="900">
                <a:latin typeface="+mj-ea"/>
                <a:ea typeface="+mj-ea"/>
              </a:rPr>
              <a:t>이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Sheet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배열 수량이 된다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.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b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  </a:t>
            </a:r>
            <a:endParaRPr lang="ko-KR" altLang="en-US" sz="9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A3CFD9F-5808-4568-AB3C-64BBF7718717}"/>
              </a:ext>
            </a:extLst>
          </p:cNvPr>
          <p:cNvCxnSpPr>
            <a:cxnSpLocks/>
          </p:cNvCxnSpPr>
          <p:nvPr/>
        </p:nvCxnSpPr>
        <p:spPr>
          <a:xfrm>
            <a:off x="4782904" y="2878814"/>
            <a:ext cx="1969502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076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63A214F-AB90-5B94-DE33-F843822BFB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5961" y="2132856"/>
            <a:ext cx="2914674" cy="21197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C155E6-66EB-D1C2-846C-3697FA4775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12" y="1196752"/>
            <a:ext cx="5951269" cy="3570761"/>
          </a:xfrm>
          <a:prstGeom prst="rect">
            <a:avLst/>
          </a:prstGeom>
        </p:spPr>
      </p:pic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개발 내역상세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주요화면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] (MES)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806515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6-3. Cell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매핑 </a:t>
            </a: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(OPPO)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63570F-B375-B94C-A434-0B9887CC0487}"/>
              </a:ext>
            </a:extLst>
          </p:cNvPr>
          <p:cNvSpPr/>
          <p:nvPr/>
        </p:nvSpPr>
        <p:spPr bwMode="auto">
          <a:xfrm>
            <a:off x="361112" y="4869160"/>
            <a:ext cx="8839566" cy="147616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108000" tIns="0" rIns="0" bIns="0" rtlCol="0" anchor="ctr"/>
          <a:lstStyle/>
          <a:p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주요 기능</a:t>
            </a:r>
            <a:b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- LOT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번호조회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작업할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LOT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카드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작업지시서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를 스캔 및 키인하고 해당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LOT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의 상세 내용을 조회한다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.</a:t>
            </a:r>
            <a:b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라우팅목록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해당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LOT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의 라우팅목록을 조회하며 선택한 공정의 상세정보 및 실적을 등록한다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.</a:t>
            </a:r>
            <a:b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양품등록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선택된 공정의 양품수량을 동일하게 등록한다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.</a:t>
            </a:r>
            <a:b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불량등록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선택된 공정의 불량수량을 등록하는 팝업을 호출하고 호출된 불량등록 팝업에서 불량수량을 등록한다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.</a:t>
            </a:r>
            <a:b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- Cell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매핑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라우팅중 공정이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Cell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매칭일 경우 활성화 되며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Cell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매핑 팝업을 호출 한다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.</a:t>
            </a:r>
            <a:b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</a:br>
            <a:b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체크 사항</a:t>
            </a:r>
            <a:b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- Cell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매핑 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en-US" altLang="ko-KR" sz="900">
                <a:latin typeface="+mj-ea"/>
                <a:ea typeface="+mj-ea"/>
              </a:rPr>
              <a:t>Cell</a:t>
            </a:r>
            <a:r>
              <a:rPr lang="ko-KR" altLang="en-US" sz="900">
                <a:latin typeface="+mj-ea"/>
                <a:ea typeface="+mj-ea"/>
              </a:rPr>
              <a:t>번호는 유니크 하며 </a:t>
            </a:r>
            <a:r>
              <a:rPr lang="en-US" altLang="ko-KR" sz="900">
                <a:latin typeface="+mj-ea"/>
                <a:ea typeface="+mj-ea"/>
              </a:rPr>
              <a:t>Cell</a:t>
            </a:r>
            <a:r>
              <a:rPr lang="ko-KR" altLang="en-US" sz="900">
                <a:latin typeface="+mj-ea"/>
                <a:ea typeface="+mj-ea"/>
              </a:rPr>
              <a:t>매핑 후에는 불량등록도 </a:t>
            </a:r>
            <a:r>
              <a:rPr lang="en-US" altLang="ko-KR" sz="900">
                <a:latin typeface="+mj-ea"/>
                <a:ea typeface="+mj-ea"/>
              </a:rPr>
              <a:t>Cell</a:t>
            </a:r>
            <a:r>
              <a:rPr lang="ko-KR" altLang="en-US" sz="900">
                <a:latin typeface="+mj-ea"/>
                <a:ea typeface="+mj-ea"/>
              </a:rPr>
              <a:t>을 스캔해서 진행한다</a:t>
            </a: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.</a:t>
            </a:r>
            <a:r>
              <a:rPr lang="ko-KR" altLang="en-US" sz="9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b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900">
                <a:solidFill>
                  <a:schemeClr val="tx1"/>
                </a:solidFill>
                <a:latin typeface="+mj-ea"/>
                <a:ea typeface="+mj-ea"/>
              </a:rPr>
              <a:t>  </a:t>
            </a:r>
            <a:endParaRPr lang="ko-KR" altLang="en-US" sz="9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A3CFD9F-5808-4568-AB3C-64BBF7718717}"/>
              </a:ext>
            </a:extLst>
          </p:cNvPr>
          <p:cNvCxnSpPr>
            <a:cxnSpLocks/>
          </p:cNvCxnSpPr>
          <p:nvPr/>
        </p:nvCxnSpPr>
        <p:spPr>
          <a:xfrm>
            <a:off x="4782904" y="2988326"/>
            <a:ext cx="1969502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475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향후 추진 방안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1053316"/>
            <a:ext cx="936104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■ 부문별 업무를 통합시스템에 구현하고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ERP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추가 사업을 통한 생산 시스템 구축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EEB99DA-4F18-62B7-BCE1-C63C976FC6B4}"/>
              </a:ext>
            </a:extLst>
          </p:cNvPr>
          <p:cNvGrpSpPr/>
          <p:nvPr/>
        </p:nvGrpSpPr>
        <p:grpSpPr>
          <a:xfrm>
            <a:off x="644318" y="1546026"/>
            <a:ext cx="8432491" cy="4258658"/>
            <a:chOff x="731250" y="1179578"/>
            <a:chExt cx="8668124" cy="406256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3644254-78FF-085C-8E12-1C5ECBC36167}"/>
                </a:ext>
              </a:extLst>
            </p:cNvPr>
            <p:cNvSpPr txBox="1"/>
            <p:nvPr/>
          </p:nvSpPr>
          <p:spPr>
            <a:xfrm>
              <a:off x="880372" y="3281468"/>
              <a:ext cx="2810793" cy="9015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5000" b="1">
                  <a:solidFill>
                    <a:prstClr val="white">
                      <a:lumMod val="75000"/>
                    </a:prstClr>
                  </a:solidFill>
                  <a:latin typeface="맑은 고딕"/>
                  <a:ea typeface="맑은 고딕" panose="020B0503020000020004" pitchFamily="50" charset="-127"/>
                </a:rPr>
                <a:t>‘22</a:t>
              </a:r>
              <a:endParaRPr kumimoji="0" lang="ko-KR" altLang="en-US" sz="5000" b="1" dirty="0">
                <a:solidFill>
                  <a:prstClr val="white">
                    <a:lumMod val="75000"/>
                  </a:prstClr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93B1B0-0BC7-0D04-5B3D-12AE282A69F5}"/>
                </a:ext>
              </a:extLst>
            </p:cNvPr>
            <p:cNvSpPr txBox="1"/>
            <p:nvPr/>
          </p:nvSpPr>
          <p:spPr>
            <a:xfrm>
              <a:off x="5028578" y="3290103"/>
              <a:ext cx="2946530" cy="9015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5000" b="1">
                  <a:solidFill>
                    <a:prstClr val="white">
                      <a:lumMod val="75000"/>
                    </a:prstClr>
                  </a:solidFill>
                  <a:latin typeface="맑은 고딕"/>
                  <a:ea typeface="맑은 고딕" panose="020B0503020000020004" pitchFamily="50" charset="-127"/>
                </a:rPr>
                <a:t>‘</a:t>
              </a:r>
              <a:r>
                <a:rPr lang="en-US" altLang="ko-KR" sz="5000" b="1">
                  <a:solidFill>
                    <a:prstClr val="white">
                      <a:lumMod val="75000"/>
                    </a:prstClr>
                  </a:solidFill>
                  <a:latin typeface="맑은 고딕"/>
                  <a:ea typeface="맑은 고딕" panose="020B0503020000020004" pitchFamily="50" charset="-127"/>
                </a:rPr>
                <a:t>23</a:t>
              </a:r>
              <a:endParaRPr kumimoji="0" lang="ko-KR" altLang="en-US" sz="5000" b="1" dirty="0">
                <a:solidFill>
                  <a:prstClr val="white">
                    <a:lumMod val="75000"/>
                  </a:prstClr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A3CCB57-37E0-71D4-F20B-A8F51BEF0816}"/>
                </a:ext>
              </a:extLst>
            </p:cNvPr>
            <p:cNvSpPr/>
            <p:nvPr/>
          </p:nvSpPr>
          <p:spPr>
            <a:xfrm>
              <a:off x="749406" y="4253703"/>
              <a:ext cx="8649968" cy="988443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>
                    <a:lumMod val="85000"/>
                    <a:shade val="30000"/>
                    <a:satMod val="115000"/>
                    <a:alpha val="40000"/>
                  </a:sysClr>
                </a:gs>
                <a:gs pos="50000">
                  <a:sysClr val="window" lastClr="FFFFFF">
                    <a:lumMod val="85000"/>
                    <a:shade val="67500"/>
                    <a:satMod val="115000"/>
                    <a:alpha val="40000"/>
                  </a:sysClr>
                </a:gs>
                <a:gs pos="100000">
                  <a:sysClr val="window" lastClr="FFFFFF">
                    <a:lumMod val="85000"/>
                    <a:shade val="100000"/>
                    <a:satMod val="115000"/>
                    <a:alpha val="40000"/>
                  </a:sysClr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59CC6AE-5F1E-BF64-EB5C-E431FDE5A95A}"/>
                </a:ext>
              </a:extLst>
            </p:cNvPr>
            <p:cNvSpPr/>
            <p:nvPr/>
          </p:nvSpPr>
          <p:spPr>
            <a:xfrm>
              <a:off x="740398" y="1984983"/>
              <a:ext cx="8649968" cy="1188132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>
                    <a:lumMod val="85000"/>
                    <a:shade val="30000"/>
                    <a:satMod val="115000"/>
                    <a:alpha val="40000"/>
                  </a:sysClr>
                </a:gs>
                <a:gs pos="50000">
                  <a:sysClr val="window" lastClr="FFFFFF">
                    <a:lumMod val="85000"/>
                    <a:shade val="67500"/>
                    <a:satMod val="115000"/>
                    <a:alpha val="40000"/>
                  </a:sysClr>
                </a:gs>
                <a:gs pos="100000">
                  <a:sysClr val="window" lastClr="FFFFFF">
                    <a:lumMod val="85000"/>
                    <a:shade val="100000"/>
                    <a:satMod val="115000"/>
                    <a:alpha val="40000"/>
                  </a:sysClr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45157E3-BD33-E73F-2BDA-BAC80CEBE217}"/>
                </a:ext>
              </a:extLst>
            </p:cNvPr>
            <p:cNvCxnSpPr/>
            <p:nvPr/>
          </p:nvCxnSpPr>
          <p:spPr>
            <a:xfrm>
              <a:off x="4843328" y="1179578"/>
              <a:ext cx="0" cy="4014597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>
                  <a:lumMod val="65000"/>
                </a:sysClr>
              </a:solidFill>
              <a:prstDash val="dash"/>
            </a:ln>
            <a:effectLst/>
          </p:spPr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084675-C7D5-86B5-6ACA-1881F70014C7}"/>
                </a:ext>
              </a:extLst>
            </p:cNvPr>
            <p:cNvSpPr txBox="1"/>
            <p:nvPr/>
          </p:nvSpPr>
          <p:spPr>
            <a:xfrm>
              <a:off x="1976649" y="1667723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400" b="1" dirty="0">
                  <a:solidFill>
                    <a:srgbClr val="4F81BD">
                      <a:lumMod val="50000"/>
                    </a:srgbClr>
                  </a:solidFill>
                  <a:latin typeface="맑은 고딕"/>
                  <a:ea typeface="맑은 고딕" panose="020B0503020000020004" pitchFamily="50" charset="-127"/>
                </a:rPr>
                <a:t>Q2</a:t>
              </a:r>
              <a:endParaRPr kumimoji="0" lang="ko-KR" altLang="en-US" sz="1400" dirty="0">
                <a:solidFill>
                  <a:srgbClr val="4F81BD">
                    <a:lumMod val="50000"/>
                  </a:srgbClr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A2DBAF-1871-67EE-728B-637459D3A01A}"/>
                </a:ext>
              </a:extLst>
            </p:cNvPr>
            <p:cNvSpPr txBox="1"/>
            <p:nvPr/>
          </p:nvSpPr>
          <p:spPr>
            <a:xfrm>
              <a:off x="928921" y="1678373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400" b="1" dirty="0">
                  <a:solidFill>
                    <a:srgbClr val="4F81BD">
                      <a:lumMod val="50000"/>
                    </a:srgbClr>
                  </a:solidFill>
                  <a:latin typeface="맑은 고딕"/>
                  <a:ea typeface="맑은 고딕" panose="020B0503020000020004" pitchFamily="50" charset="-127"/>
                </a:rPr>
                <a:t>Q1</a:t>
              </a:r>
              <a:endParaRPr kumimoji="0" lang="ko-KR" altLang="en-US" sz="1400" dirty="0">
                <a:solidFill>
                  <a:srgbClr val="4F81BD">
                    <a:lumMod val="50000"/>
                  </a:srgbClr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03E047D-6D00-E05F-4510-BAA8C86EB649}"/>
                </a:ext>
              </a:extLst>
            </p:cNvPr>
            <p:cNvSpPr txBox="1"/>
            <p:nvPr/>
          </p:nvSpPr>
          <p:spPr>
            <a:xfrm>
              <a:off x="2998219" y="1667723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400" b="1" dirty="0">
                  <a:solidFill>
                    <a:srgbClr val="4F81BD">
                      <a:lumMod val="50000"/>
                    </a:srgbClr>
                  </a:solidFill>
                  <a:latin typeface="맑은 고딕"/>
                  <a:ea typeface="맑은 고딕" panose="020B0503020000020004" pitchFamily="50" charset="-127"/>
                </a:rPr>
                <a:t>Q3</a:t>
              </a:r>
              <a:endParaRPr kumimoji="0" lang="ko-KR" altLang="en-US" sz="1400" dirty="0">
                <a:solidFill>
                  <a:srgbClr val="4F81BD">
                    <a:lumMod val="50000"/>
                  </a:srgbClr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68CFE1-3122-921F-F021-D33635730D95}"/>
                </a:ext>
              </a:extLst>
            </p:cNvPr>
            <p:cNvSpPr txBox="1"/>
            <p:nvPr/>
          </p:nvSpPr>
          <p:spPr>
            <a:xfrm>
              <a:off x="4049213" y="1678374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400" b="1" dirty="0">
                  <a:solidFill>
                    <a:srgbClr val="4F81BD">
                      <a:lumMod val="50000"/>
                    </a:srgbClr>
                  </a:solidFill>
                  <a:latin typeface="맑은 고딕"/>
                  <a:ea typeface="맑은 고딕" panose="020B0503020000020004" pitchFamily="50" charset="-127"/>
                </a:rPr>
                <a:t>Q4</a:t>
              </a:r>
              <a:endParaRPr kumimoji="0" lang="ko-KR" altLang="en-US" sz="1400" dirty="0">
                <a:solidFill>
                  <a:srgbClr val="4F81BD">
                    <a:lumMod val="50000"/>
                  </a:srgbClr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E5B7C13-AEFF-2B06-2043-5E9A2CFF8C77}"/>
                </a:ext>
              </a:extLst>
            </p:cNvPr>
            <p:cNvSpPr/>
            <p:nvPr/>
          </p:nvSpPr>
          <p:spPr>
            <a:xfrm>
              <a:off x="1656435" y="2313842"/>
              <a:ext cx="98153" cy="98152"/>
            </a:xfrm>
            <a:prstGeom prst="rect">
              <a:avLst/>
            </a:prstGeom>
            <a:solidFill>
              <a:srgbClr val="1F497D">
                <a:lumMod val="75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F77940F-6B9C-9D17-70CE-C7E1570F45F4}"/>
                </a:ext>
              </a:extLst>
            </p:cNvPr>
            <p:cNvSpPr txBox="1"/>
            <p:nvPr/>
          </p:nvSpPr>
          <p:spPr>
            <a:xfrm>
              <a:off x="740397" y="2447998"/>
              <a:ext cx="1754393" cy="412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700" b="1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본사</a:t>
              </a:r>
              <a:r>
                <a:rPr kumimoji="0" lang="en-US" altLang="ko-KR" sz="700" b="1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(</a:t>
              </a:r>
              <a:r>
                <a:rPr kumimoji="0" lang="en-US" altLang="ko-KR" sz="7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5</a:t>
              </a:r>
              <a:r>
                <a:rPr kumimoji="0" lang="ko-KR" altLang="en-US" sz="700" b="1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월</a:t>
              </a:r>
              <a:r>
                <a:rPr kumimoji="0" lang="en-US" altLang="ko-KR" sz="7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)</a:t>
              </a:r>
            </a:p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70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ERP </a:t>
              </a:r>
              <a:r>
                <a:rPr kumimoji="0" lang="ko-KR" altLang="en-US" sz="70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물류 및 </a:t>
              </a:r>
              <a:r>
                <a:rPr kumimoji="0" lang="en-US" altLang="ko-KR" sz="70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MES </a:t>
              </a:r>
              <a:r>
                <a:rPr kumimoji="0" lang="ko-KR" altLang="en-US" sz="70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통합시스템 </a:t>
              </a:r>
              <a:r>
                <a:rPr kumimoji="0" lang="ko-KR" altLang="en-US" sz="7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구축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D90076A-37DB-B514-C8D3-CEDCAA2E5B5B}"/>
                </a:ext>
              </a:extLst>
            </p:cNvPr>
            <p:cNvSpPr txBox="1"/>
            <p:nvPr/>
          </p:nvSpPr>
          <p:spPr>
            <a:xfrm>
              <a:off x="6560425" y="1667723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400" b="1" dirty="0">
                  <a:solidFill>
                    <a:srgbClr val="1F497D">
                      <a:lumMod val="60000"/>
                      <a:lumOff val="40000"/>
                    </a:srgbClr>
                  </a:solidFill>
                  <a:latin typeface="맑은 고딕"/>
                  <a:ea typeface="맑은 고딕" panose="020B0503020000020004" pitchFamily="50" charset="-127"/>
                </a:rPr>
                <a:t>Q2</a:t>
              </a:r>
              <a:endParaRPr kumimoji="0" lang="ko-KR" alt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7DE5BB-071D-D34A-E806-260AC32C8CED}"/>
                </a:ext>
              </a:extLst>
            </p:cNvPr>
            <p:cNvSpPr txBox="1"/>
            <p:nvPr/>
          </p:nvSpPr>
          <p:spPr>
            <a:xfrm>
              <a:off x="5455596" y="1678375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400" b="1" dirty="0">
                  <a:solidFill>
                    <a:srgbClr val="1F497D">
                      <a:lumMod val="60000"/>
                      <a:lumOff val="40000"/>
                    </a:srgbClr>
                  </a:solidFill>
                  <a:latin typeface="맑은 고딕"/>
                  <a:ea typeface="맑은 고딕" panose="020B0503020000020004" pitchFamily="50" charset="-127"/>
                </a:rPr>
                <a:t>Q1</a:t>
              </a:r>
              <a:endParaRPr kumimoji="0" lang="ko-KR" alt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88DC36E-DCEC-0DC0-019F-78E81F2055CC}"/>
                </a:ext>
              </a:extLst>
            </p:cNvPr>
            <p:cNvSpPr txBox="1"/>
            <p:nvPr/>
          </p:nvSpPr>
          <p:spPr>
            <a:xfrm>
              <a:off x="7603393" y="1678376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400" b="1" dirty="0">
                  <a:solidFill>
                    <a:srgbClr val="1F497D">
                      <a:lumMod val="60000"/>
                      <a:lumOff val="40000"/>
                    </a:srgbClr>
                  </a:solidFill>
                  <a:latin typeface="맑은 고딕"/>
                  <a:ea typeface="맑은 고딕" panose="020B0503020000020004" pitchFamily="50" charset="-127"/>
                </a:rPr>
                <a:t>Q3</a:t>
              </a:r>
              <a:endParaRPr kumimoji="0" lang="ko-KR" alt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7949249-B2BB-3005-D44A-6412BDE44D81}"/>
                </a:ext>
              </a:extLst>
            </p:cNvPr>
            <p:cNvSpPr txBox="1"/>
            <p:nvPr/>
          </p:nvSpPr>
          <p:spPr>
            <a:xfrm>
              <a:off x="8646361" y="1667724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400" b="1" dirty="0">
                  <a:solidFill>
                    <a:srgbClr val="1F497D">
                      <a:lumMod val="60000"/>
                      <a:lumOff val="40000"/>
                    </a:srgbClr>
                  </a:solidFill>
                  <a:latin typeface="맑은 고딕"/>
                  <a:ea typeface="맑은 고딕" panose="020B0503020000020004" pitchFamily="50" charset="-127"/>
                </a:rPr>
                <a:t>Q4</a:t>
              </a:r>
              <a:endParaRPr kumimoji="0" lang="ko-KR" alt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211C388-1F50-47EB-5A21-2621379A4612}"/>
                </a:ext>
              </a:extLst>
            </p:cNvPr>
            <p:cNvSpPr txBox="1"/>
            <p:nvPr/>
          </p:nvSpPr>
          <p:spPr>
            <a:xfrm>
              <a:off x="3266607" y="2447998"/>
              <a:ext cx="1615170" cy="412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700" b="1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VINA</a:t>
              </a:r>
              <a:r>
                <a:rPr lang="ko-KR" altLang="en-US" sz="700" b="1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 </a:t>
              </a:r>
              <a:r>
                <a:rPr kumimoji="0" lang="ko-KR" altLang="en-US" sz="700" b="1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사업장</a:t>
              </a:r>
              <a:r>
                <a:rPr kumimoji="0" lang="en-US" altLang="ko-KR" sz="700" b="1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(9</a:t>
              </a:r>
              <a:r>
                <a:rPr kumimoji="0" lang="ko-KR" altLang="en-US" sz="700" b="1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월</a:t>
              </a:r>
              <a:r>
                <a:rPr kumimoji="0" lang="en-US" altLang="ko-KR" sz="7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)</a:t>
              </a:r>
            </a:p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70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ERP </a:t>
              </a:r>
              <a:r>
                <a:rPr kumimoji="0" lang="ko-KR" altLang="en-US" sz="70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물류 및 </a:t>
              </a:r>
              <a:r>
                <a:rPr kumimoji="0" lang="en-US" altLang="ko-KR" sz="70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MES </a:t>
              </a:r>
              <a:r>
                <a:rPr kumimoji="0" lang="ko-KR" altLang="en-US" sz="70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통합시스템 확산</a:t>
              </a:r>
              <a:endParaRPr kumimoji="0" lang="ko-KR" altLang="en-US" sz="7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0845866-E4FD-3260-CF6C-C037E8807354}"/>
                </a:ext>
              </a:extLst>
            </p:cNvPr>
            <p:cNvSpPr/>
            <p:nvPr/>
          </p:nvSpPr>
          <p:spPr>
            <a:xfrm>
              <a:off x="3753132" y="2313842"/>
              <a:ext cx="98153" cy="98152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475FD25-CE5C-6AA0-B3E7-6B1A10D99538}"/>
                </a:ext>
              </a:extLst>
            </p:cNvPr>
            <p:cNvSpPr txBox="1"/>
            <p:nvPr/>
          </p:nvSpPr>
          <p:spPr>
            <a:xfrm>
              <a:off x="5431126" y="2447998"/>
              <a:ext cx="155762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700" b="1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본사 및 </a:t>
              </a:r>
              <a:r>
                <a:rPr kumimoji="0" lang="en-US" altLang="ko-KR" sz="700" b="1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VINA (</a:t>
              </a: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5</a:t>
              </a:r>
              <a:r>
                <a:rPr kumimoji="0" lang="ko-KR" altLang="en-US" sz="700" b="1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월</a:t>
              </a:r>
              <a:r>
                <a:rPr kumimoji="0" lang="en-US" altLang="ko-KR" sz="7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)</a:t>
              </a:r>
            </a:p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70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ERP</a:t>
              </a:r>
              <a:r>
                <a:rPr kumimoji="0" lang="ko-KR" altLang="en-US" sz="70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 </a:t>
              </a:r>
              <a:r>
                <a:rPr lang="ko-KR" altLang="en-US" sz="70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인사</a:t>
              </a:r>
              <a:r>
                <a:rPr lang="en-US" altLang="ko-KR" sz="70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/</a:t>
              </a:r>
              <a:r>
                <a:rPr lang="ko-KR" altLang="en-US" sz="70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회계 시스템</a:t>
              </a:r>
              <a:endParaRPr kumimoji="0" lang="en-US" altLang="ko-KR" sz="7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715AC99-8FB9-F4D7-C951-4D4D1737B96F}"/>
                </a:ext>
              </a:extLst>
            </p:cNvPr>
            <p:cNvSpPr/>
            <p:nvPr/>
          </p:nvSpPr>
          <p:spPr>
            <a:xfrm>
              <a:off x="6121777" y="2313842"/>
              <a:ext cx="98153" cy="98152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F07ABD8-0F30-E21B-8B9A-4CB220CFB19D}"/>
                </a:ext>
              </a:extLst>
            </p:cNvPr>
            <p:cNvSpPr txBox="1"/>
            <p:nvPr/>
          </p:nvSpPr>
          <p:spPr>
            <a:xfrm>
              <a:off x="5349793" y="4320250"/>
              <a:ext cx="2467761" cy="901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2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ERP </a:t>
              </a:r>
              <a:r>
                <a:rPr kumimoji="0" lang="ko-KR" altLang="en-US" sz="12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고도화</a:t>
              </a:r>
              <a:endParaRPr kumimoji="0" lang="en-US" altLang="ko-KR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0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물류</a:t>
              </a:r>
              <a:r>
                <a:rPr kumimoji="0" lang="en-US" altLang="ko-KR" sz="10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,</a:t>
              </a:r>
              <a:r>
                <a:rPr kumimoji="0" lang="ko-KR" altLang="en-US" sz="10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회계 금액 </a:t>
              </a:r>
              <a:r>
                <a:rPr kumimoji="0" lang="ko-KR" altLang="en-US" sz="1000" dirty="0" err="1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일치화를</a:t>
              </a:r>
              <a:r>
                <a:rPr kumimoji="0" lang="ko-KR" altLang="en-US" sz="10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 통해 품목별</a:t>
              </a:r>
              <a:endParaRPr kumimoji="0" lang="en-US" altLang="ko-KR" sz="10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0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제조원가 산출 목표</a:t>
              </a:r>
              <a:endParaRPr kumimoji="0" lang="en-US" altLang="ko-KR" sz="10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0902048-9A72-8EDE-F9FE-D8E982A69964}"/>
                </a:ext>
              </a:extLst>
            </p:cNvPr>
            <p:cNvSpPr txBox="1"/>
            <p:nvPr/>
          </p:nvSpPr>
          <p:spPr>
            <a:xfrm>
              <a:off x="2946669" y="4365604"/>
              <a:ext cx="2138827" cy="708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200" b="1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MES VINA </a:t>
              </a:r>
              <a:r>
                <a:rPr kumimoji="0" lang="ko-KR" altLang="en-US" sz="1200" b="1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특화</a:t>
              </a:r>
              <a:endParaRPr kumimoji="0" lang="en-US" altLang="ko-KR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00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선합지 및 </a:t>
              </a:r>
              <a:r>
                <a:rPr kumimoji="0" lang="en-US" altLang="ko-KR" sz="100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QR</a:t>
              </a:r>
              <a:r>
                <a:rPr kumimoji="0" lang="ko-KR" altLang="en-US" sz="100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마킹기능의 구축</a:t>
              </a:r>
              <a:endParaRPr kumimoji="0" lang="en-US" altLang="ko-KR" sz="100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00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OPPO</a:t>
              </a:r>
              <a:r>
                <a:rPr lang="ko-KR" altLang="en-US" sz="100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대응 시스템 구축</a:t>
              </a:r>
              <a:endParaRPr kumimoji="0" lang="ko-KR" altLang="en-US" sz="10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graphicFrame>
          <p:nvGraphicFramePr>
            <p:cNvPr id="68" name="다이어그램 67">
              <a:extLst>
                <a:ext uri="{FF2B5EF4-FFF2-40B4-BE49-F238E27FC236}">
                  <a16:creationId xmlns:a16="http://schemas.microsoft.com/office/drawing/2014/main" id="{5FAF0437-5B12-5921-A982-8C373A00EEF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07586811"/>
                </p:ext>
              </p:extLst>
            </p:nvPr>
          </p:nvGraphicFramePr>
          <p:xfrm>
            <a:off x="731250" y="1197172"/>
            <a:ext cx="8568870" cy="45464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F4734F7-7BB4-3FD2-85A6-BA5BEBD803B2}"/>
                </a:ext>
              </a:extLst>
            </p:cNvPr>
            <p:cNvSpPr/>
            <p:nvPr/>
          </p:nvSpPr>
          <p:spPr>
            <a:xfrm>
              <a:off x="8342382" y="2313842"/>
              <a:ext cx="98153" cy="98152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FC14025F-7ADC-CC96-FC8E-43F215F36934}"/>
              </a:ext>
            </a:extLst>
          </p:cNvPr>
          <p:cNvSpPr txBox="1"/>
          <p:nvPr/>
        </p:nvSpPr>
        <p:spPr>
          <a:xfrm>
            <a:off x="7464974" y="2734434"/>
            <a:ext cx="1515279" cy="397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700" b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본사 및 </a:t>
            </a:r>
            <a:r>
              <a:rPr kumimoji="0" lang="en-US" altLang="ko-KR" sz="700" b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VINA (1</a:t>
            </a:r>
            <a:r>
              <a:rPr kumimoji="0" lang="en-US" altLang="ko-KR" sz="7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0</a:t>
            </a:r>
            <a:r>
              <a:rPr kumimoji="0" lang="ko-KR" altLang="en-US" sz="700" b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월</a:t>
            </a:r>
            <a:r>
              <a:rPr kumimoji="0" lang="en-US" altLang="ko-KR" sz="7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ERP</a:t>
            </a:r>
            <a:r>
              <a:rPr kumimoji="0" lang="ko-KR" altLang="en-US" sz="70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70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원가 시스템</a:t>
            </a:r>
            <a:endParaRPr kumimoji="0" lang="en-US" altLang="ko-KR" sz="7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4431A80-F31E-5FC3-969B-422DF71292CC}"/>
              </a:ext>
            </a:extLst>
          </p:cNvPr>
          <p:cNvSpPr txBox="1"/>
          <p:nvPr/>
        </p:nvSpPr>
        <p:spPr>
          <a:xfrm>
            <a:off x="701139" y="4893096"/>
            <a:ext cx="20806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b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본사 물류 </a:t>
            </a:r>
            <a:r>
              <a:rPr kumimoji="0" lang="en-US" altLang="ko-KR" sz="1200" b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SYSTEM</a:t>
            </a:r>
            <a:endParaRPr kumimoji="0" lang="en-US" altLang="ko-KR" sz="1200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ERP</a:t>
            </a:r>
            <a:r>
              <a:rPr kumimoji="0" lang="ko-KR" altLang="en-US" sz="100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물류 와 </a:t>
            </a:r>
            <a:r>
              <a:rPr kumimoji="0" lang="en-US" altLang="ko-KR" sz="100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MES </a:t>
            </a:r>
            <a:r>
              <a:rPr kumimoji="0" lang="ko-KR" altLang="en-US" sz="100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도입</a:t>
            </a:r>
            <a:endParaRPr kumimoji="0" lang="en-US" altLang="ko-KR" sz="100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00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체계적인 생산계획 및 관리</a:t>
            </a:r>
            <a:endParaRPr kumimoji="0" lang="ko-KR" altLang="en-US" sz="10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8565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1053316"/>
            <a:ext cx="936104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■ 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VINA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확산 일정 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예상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684479-29C8-4AC3-922A-319DCD876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656887"/>
              </p:ext>
            </p:extLst>
          </p:nvPr>
        </p:nvGraphicFramePr>
        <p:xfrm>
          <a:off x="199678" y="1556792"/>
          <a:ext cx="9433063" cy="4231761"/>
        </p:xfrm>
        <a:graphic>
          <a:graphicData uri="http://schemas.openxmlformats.org/drawingml/2006/table">
            <a:tbl>
              <a:tblPr/>
              <a:tblGrid>
                <a:gridCol w="2448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0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402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402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1402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1402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1402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1402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1402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1402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1402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1402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14022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1402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14022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14022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14022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14022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14022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133239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</a:tblGrid>
              <a:tr h="238910"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주요 공정</a:t>
                      </a: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 gridSpan="1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정보화시스템 </a:t>
                      </a:r>
                      <a:r>
                        <a:rPr lang="en-US" altLang="ko-KR" sz="12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VINA </a:t>
                      </a:r>
                      <a:r>
                        <a:rPr lang="ko-KR" altLang="en-US" sz="12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확산 기간 </a:t>
                      </a:r>
                      <a:r>
                        <a:rPr lang="en-US" altLang="ko-KR" sz="12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(</a:t>
                      </a:r>
                      <a:r>
                        <a:rPr lang="ko-KR" altLang="en-US" sz="12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총 </a:t>
                      </a:r>
                      <a:r>
                        <a:rPr lang="en-US" altLang="ko-KR" sz="12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4</a:t>
                      </a:r>
                      <a:r>
                        <a:rPr lang="ko-KR" altLang="en-US" sz="12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개월</a:t>
                      </a:r>
                      <a:r>
                        <a:rPr lang="en-US" altLang="ko-KR" sz="12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</a:t>
                      </a:r>
                      <a:r>
                        <a:rPr lang="ko-KR" altLang="en-US" sz="800" b="1" i="0" u="none" strike="noStrike" dirty="0" err="1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주관자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2022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6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b="1" i="0" u="none" strike="noStrike" kern="1200">
                          <a:solidFill>
                            <a:schemeClr val="tx1"/>
                          </a:solidFill>
                          <a:effectLst/>
                          <a:latin typeface="Arial"/>
                          <a:ea typeface="나눔스퀘어OTF Bold" panose="020B0600000101010101" pitchFamily="34" charset="-127"/>
                          <a:cs typeface="+mn-cs"/>
                        </a:rPr>
                        <a:t>2022</a:t>
                      </a:r>
                      <a:r>
                        <a:rPr lang="ko-KR" altLang="en-US" sz="800" b="1" i="0" u="none" strike="noStrike" kern="1200">
                          <a:solidFill>
                            <a:schemeClr val="tx1"/>
                          </a:solidFill>
                          <a:effectLst/>
                          <a:latin typeface="Arial"/>
                          <a:ea typeface="나눔스퀘어OTF Bold" panose="020B0600000101010101" pitchFamily="34" charset="-127"/>
                          <a:cs typeface="+mn-cs"/>
                        </a:rPr>
                        <a:t>년 </a:t>
                      </a:r>
                      <a:r>
                        <a:rPr lang="en-US" altLang="ko-KR" sz="800" b="1" i="0" u="none" strike="noStrike" kern="1200">
                          <a:solidFill>
                            <a:schemeClr val="tx1"/>
                          </a:solidFill>
                          <a:effectLst/>
                          <a:latin typeface="Arial"/>
                          <a:ea typeface="나눔스퀘어OTF Bold" panose="020B0600000101010101" pitchFamily="34" charset="-127"/>
                          <a:cs typeface="+mn-cs"/>
                        </a:rPr>
                        <a:t>7</a:t>
                      </a:r>
                      <a:r>
                        <a:rPr lang="ko-KR" altLang="en-US" sz="800" b="1" i="0" u="none" strike="noStrike" kern="1200">
                          <a:solidFill>
                            <a:schemeClr val="tx1"/>
                          </a:solidFill>
                          <a:effectLst/>
                          <a:latin typeface="Arial"/>
                          <a:ea typeface="나눔스퀘어OTF Bold" panose="020B0600000101010101" pitchFamily="34" charset="-127"/>
                          <a:cs typeface="+mn-cs"/>
                        </a:rPr>
                        <a:t>월</a:t>
                      </a:r>
                      <a:endParaRPr lang="ko-KR" altLang="en-US" sz="800" b="1" i="0" u="none" strike="noStrike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나눔스퀘어OTF Bold" panose="020B0600000101010101" pitchFamily="34" charset="-127"/>
                        <a:cs typeface="+mn-cs"/>
                      </a:endParaRPr>
                    </a:p>
                  </a:txBody>
                  <a:tcPr marL="3731" marR="37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b="1" i="0" u="none" strike="noStrike" kern="1200">
                          <a:solidFill>
                            <a:schemeClr val="tx1"/>
                          </a:solidFill>
                          <a:effectLst/>
                          <a:latin typeface="Arial"/>
                          <a:ea typeface="나눔스퀘어OTF Bold" panose="020B0600000101010101" pitchFamily="34" charset="-127"/>
                          <a:cs typeface="+mn-cs"/>
                        </a:rPr>
                        <a:t>2022</a:t>
                      </a:r>
                      <a:r>
                        <a:rPr lang="ko-KR" altLang="en-US" sz="800" b="1" i="0" u="none" strike="noStrike" kern="1200">
                          <a:solidFill>
                            <a:schemeClr val="tx1"/>
                          </a:solidFill>
                          <a:effectLst/>
                          <a:latin typeface="Arial"/>
                          <a:ea typeface="나눔스퀘어OTF Bold" panose="020B0600000101010101" pitchFamily="34" charset="-127"/>
                          <a:cs typeface="+mn-cs"/>
                        </a:rPr>
                        <a:t>년 </a:t>
                      </a:r>
                      <a:r>
                        <a:rPr lang="en-US" altLang="ko-KR" sz="800" b="1" i="0" u="none" strike="noStrike" kern="1200">
                          <a:solidFill>
                            <a:schemeClr val="tx1"/>
                          </a:solidFill>
                          <a:effectLst/>
                          <a:latin typeface="Arial"/>
                          <a:ea typeface="나눔스퀘어OTF Bold" panose="020B0600000101010101" pitchFamily="34" charset="-127"/>
                          <a:cs typeface="+mn-cs"/>
                        </a:rPr>
                        <a:t>8</a:t>
                      </a:r>
                      <a:r>
                        <a:rPr lang="ko-KR" altLang="en-US" sz="800" b="1" i="0" u="none" strike="noStrike" kern="1200">
                          <a:solidFill>
                            <a:schemeClr val="tx1"/>
                          </a:solidFill>
                          <a:effectLst/>
                          <a:latin typeface="Arial"/>
                          <a:ea typeface="나눔스퀘어OTF Bold" panose="020B0600000101010101" pitchFamily="34" charset="-127"/>
                          <a:cs typeface="+mn-cs"/>
                        </a:rPr>
                        <a:t>월</a:t>
                      </a:r>
                      <a:endParaRPr lang="ko-KR" altLang="en-US" sz="800" b="1" i="0" u="none" strike="noStrike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나눔스퀘어OTF Bold" panose="020B0600000101010101" pitchFamily="34" charset="-127"/>
                        <a:cs typeface="+mn-cs"/>
                      </a:endParaRPr>
                    </a:p>
                  </a:txBody>
                  <a:tcPr marL="3731" marR="37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b="1" i="0" u="none" strike="noStrike" kern="1200">
                          <a:solidFill>
                            <a:schemeClr val="tx1"/>
                          </a:solidFill>
                          <a:effectLst/>
                          <a:latin typeface="Arial"/>
                          <a:ea typeface="나눔스퀘어OTF Bold" panose="020B0600000101010101" pitchFamily="34" charset="-127"/>
                          <a:cs typeface="+mn-cs"/>
                        </a:rPr>
                        <a:t>2022</a:t>
                      </a:r>
                      <a:r>
                        <a:rPr lang="ko-KR" altLang="en-US" sz="800" b="1" i="0" u="none" strike="noStrike" kern="1200">
                          <a:solidFill>
                            <a:schemeClr val="tx1"/>
                          </a:solidFill>
                          <a:effectLst/>
                          <a:latin typeface="Arial"/>
                          <a:ea typeface="나눔스퀘어OTF Bold" panose="020B0600000101010101" pitchFamily="34" charset="-127"/>
                          <a:cs typeface="+mn-cs"/>
                        </a:rPr>
                        <a:t>년 </a:t>
                      </a:r>
                      <a:r>
                        <a:rPr lang="en-US" altLang="ko-KR" sz="800" b="1" i="0" u="none" strike="noStrike" kern="1200">
                          <a:solidFill>
                            <a:schemeClr val="tx1"/>
                          </a:solidFill>
                          <a:effectLst/>
                          <a:latin typeface="Arial"/>
                          <a:ea typeface="나눔스퀘어OTF Bold" panose="020B0600000101010101" pitchFamily="34" charset="-127"/>
                          <a:cs typeface="+mn-cs"/>
                        </a:rPr>
                        <a:t>9</a:t>
                      </a:r>
                      <a:r>
                        <a:rPr lang="ko-KR" altLang="en-US" sz="800" b="1" i="0" u="none" strike="noStrike" kern="1200">
                          <a:solidFill>
                            <a:schemeClr val="tx1"/>
                          </a:solidFill>
                          <a:effectLst/>
                          <a:latin typeface="Arial"/>
                          <a:ea typeface="나눔스퀘어OTF Bold" panose="020B0600000101010101" pitchFamily="34" charset="-127"/>
                          <a:cs typeface="+mn-cs"/>
                        </a:rPr>
                        <a:t>월</a:t>
                      </a:r>
                      <a:endParaRPr lang="ko-KR" altLang="en-US" sz="800" b="1" i="0" u="none" strike="noStrike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나눔스퀘어OTF Bold" panose="020B0600000101010101" pitchFamily="34" charset="-127"/>
                        <a:cs typeface="+mn-cs"/>
                      </a:endParaRPr>
                    </a:p>
                  </a:txBody>
                  <a:tcPr marL="3731" marR="37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0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시스템 구현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시스템 운영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0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1W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2W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3W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4W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5W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1W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2W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3W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4W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1W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2W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3W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4W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1W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2W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3W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4W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5W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1. 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시스템 구현</a:t>
                      </a:r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(Implementation)</a:t>
                      </a:r>
                    </a:p>
                    <a:p>
                      <a:pPr algn="l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</a:t>
                      </a:r>
                      <a:r>
                        <a:rPr lang="en-US" altLang="ko-KR" sz="800" b="0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 - Master</a:t>
                      </a:r>
                      <a:r>
                        <a:rPr lang="en-US" altLang="ko-KR" sz="800" b="0" i="0" u="none" strike="noStrike" baseline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Data </a:t>
                      </a:r>
                      <a:r>
                        <a:rPr lang="ko-KR" altLang="en-US" sz="800" b="0" i="0" u="none" strike="noStrike" baseline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정의 및 적용</a:t>
                      </a:r>
                      <a:endParaRPr lang="en-US" altLang="ko-KR" sz="800" b="0" i="0" u="none" strike="noStrike" baseline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  <a:p>
                      <a:pPr algn="l" fontAlgn="ctr"/>
                      <a:r>
                        <a:rPr lang="en-US" altLang="ko-KR" sz="800" b="0" i="0" u="none" strike="noStrike" baseline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  - Configuration </a:t>
                      </a:r>
                      <a:r>
                        <a:rPr lang="ko-KR" altLang="en-US" sz="800" b="0" i="0" u="none" strike="noStrike" baseline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설정</a:t>
                      </a:r>
                      <a:endParaRPr lang="en-US" altLang="ko-KR" sz="800" b="0" i="0" u="none" strike="noStrike" baseline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  <a:p>
                      <a:pPr algn="l" fontAlgn="ctr"/>
                      <a:r>
                        <a:rPr lang="en-US" altLang="ko-KR" sz="800" b="0" i="0" u="none" strike="noStrike" baseline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  - Prototyping(</a:t>
                      </a:r>
                      <a:r>
                        <a:rPr lang="ko-KR" altLang="en-US" sz="800" b="0" i="0" u="none" strike="noStrike" baseline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검증</a:t>
                      </a:r>
                      <a:r>
                        <a:rPr lang="en-US" altLang="ko-KR" sz="800" b="0" i="0" u="none" strike="noStrike" baseline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)</a:t>
                      </a:r>
                      <a:endParaRPr lang="ko-KR" altLang="en-US" sz="800" b="0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6000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나눔스퀘어OTF Bold" panose="020B0600000101010101" pitchFamily="34" charset="-127"/>
                          <a:cs typeface="+mn-cs"/>
                        </a:rPr>
                        <a:t>정보화시스템 구축 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나눔스퀘어OTF Bold" panose="020B0600000101010101" pitchFamily="34" charset="-127"/>
                          <a:cs typeface="+mn-cs"/>
                        </a:rPr>
                        <a:t>TF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나눔스퀘어OTF Bold" panose="020B0600000101010101" pitchFamily="34" charset="-127"/>
                          <a:cs typeface="+mn-cs"/>
                        </a:rPr>
                        <a:t>Working Group</a:t>
                      </a: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2</a:t>
                      </a:r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. </a:t>
                      </a:r>
                      <a:r>
                        <a:rPr lang="ko-KR" altLang="en-US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설계 </a:t>
                      </a:r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– 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프로그램 커스터마이징</a:t>
                      </a:r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(</a:t>
                      </a:r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Define)</a:t>
                      </a:r>
                    </a:p>
                    <a:p>
                      <a:pPr algn="l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</a:t>
                      </a:r>
                      <a:r>
                        <a:rPr lang="en-US" altLang="ko-KR" sz="800" b="0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 - </a:t>
                      </a:r>
                      <a:r>
                        <a:rPr lang="ko-KR" altLang="en-US" sz="800" b="0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데이터베이스 설계</a:t>
                      </a:r>
                      <a:endParaRPr lang="en-US" altLang="ko-KR" sz="800" b="0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  <a:p>
                      <a:pPr algn="l" fontAlgn="ctr"/>
                      <a:r>
                        <a:rPr lang="en-US" altLang="ko-KR" sz="800" b="0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  - </a:t>
                      </a:r>
                      <a:r>
                        <a:rPr lang="ko-KR" altLang="en-US" sz="800" b="0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프로그램 설계</a:t>
                      </a:r>
                    </a:p>
                  </a:txBody>
                  <a:tcPr marL="36000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나눔스퀘어OTF Bold" panose="020B0600000101010101" pitchFamily="34" charset="-127"/>
                          <a:cs typeface="+mn-cs"/>
                        </a:rPr>
                        <a:t>정보화시스템 구축 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나눔스퀘어OTF Bold" panose="020B0600000101010101" pitchFamily="34" charset="-127"/>
                          <a:cs typeface="+mn-cs"/>
                        </a:rPr>
                        <a:t>TF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나눔스퀘어OTF Bold" panose="020B0600000101010101" pitchFamily="34" charset="-127"/>
                        <a:cs typeface="+mn-cs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3</a:t>
                      </a:r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. </a:t>
                      </a:r>
                      <a:r>
                        <a:rPr lang="ko-KR" altLang="en-US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개발 </a:t>
                      </a:r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–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프로그램 커스터마이징</a:t>
                      </a:r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(</a:t>
                      </a:r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Optimizing)</a:t>
                      </a:r>
                    </a:p>
                    <a:p>
                      <a:pPr algn="l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</a:t>
                      </a:r>
                      <a:r>
                        <a:rPr lang="en-US" altLang="ko-KR" sz="800" b="0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 - </a:t>
                      </a:r>
                      <a:r>
                        <a:rPr lang="ko-KR" altLang="en-US" sz="800" b="0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프로그램 개발 </a:t>
                      </a:r>
                      <a:r>
                        <a:rPr lang="ko-KR" altLang="en-US" sz="800" b="0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및 단위</a:t>
                      </a:r>
                      <a:r>
                        <a:rPr lang="en-US" altLang="ko-KR" sz="800" b="0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Test(</a:t>
                      </a:r>
                      <a:r>
                        <a:rPr lang="ko-KR" altLang="en-US" sz="800" b="0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입력</a:t>
                      </a:r>
                      <a:r>
                        <a:rPr lang="en-US" altLang="ko-KR" sz="800" b="0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배치  </a:t>
                      </a:r>
                      <a:r>
                        <a:rPr lang="en-US" altLang="ko-KR" sz="800" b="0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PGM)</a:t>
                      </a:r>
                      <a:endParaRPr lang="en-US" altLang="ko-KR" sz="800" b="0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  <a:p>
                      <a:pPr algn="l" fontAlgn="ctr"/>
                      <a:r>
                        <a:rPr lang="en-US" altLang="ko-KR" sz="800" b="0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  - </a:t>
                      </a:r>
                      <a:r>
                        <a:rPr lang="ko-KR" altLang="en-US" sz="800" b="0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프로그램 개발 </a:t>
                      </a:r>
                      <a:r>
                        <a:rPr lang="ko-KR" altLang="en-US" sz="800" b="0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및 단위</a:t>
                      </a:r>
                      <a:r>
                        <a:rPr lang="en-US" altLang="ko-KR" sz="800" b="0" i="0" u="none" strike="noStrike" baseline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Test</a:t>
                      </a:r>
                      <a:r>
                        <a:rPr lang="en-US" altLang="ko-KR" sz="800" b="0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조회</a:t>
                      </a:r>
                      <a:r>
                        <a:rPr lang="en-US" altLang="ko-KR" sz="800" b="0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출력물</a:t>
                      </a:r>
                      <a:r>
                        <a:rPr lang="en-US" altLang="ko-KR" sz="800" b="0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)</a:t>
                      </a:r>
                      <a:endParaRPr lang="ko-KR" altLang="en-US" sz="800" b="0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6000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나눔스퀘어OTF Bold" panose="020B0600000101010101" pitchFamily="34" charset="-127"/>
                          <a:cs typeface="+mn-cs"/>
                        </a:rPr>
                        <a:t>정보화시스템 구축 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나눔스퀘어OTF Bold" panose="020B0600000101010101" pitchFamily="34" charset="-127"/>
                          <a:cs typeface="+mn-cs"/>
                        </a:rPr>
                        <a:t>TF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나눔스퀘어OTF Bold" panose="020B0600000101010101" pitchFamily="34" charset="-127"/>
                        <a:cs typeface="+mn-cs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4. 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사용자교육 및 시범운영</a:t>
                      </a:r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(Simulation)</a:t>
                      </a:r>
                    </a:p>
                    <a:p>
                      <a:pPr algn="l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  - 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사용자 심화 교육</a:t>
                      </a:r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  <a:p>
                      <a:pPr algn="l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  - 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시스템 통합 </a:t>
                      </a:r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Test</a:t>
                      </a:r>
                    </a:p>
                    <a:p>
                      <a:pPr algn="l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  - 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시스템 시범운영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6000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나눔스퀘어OTF Bold" panose="020B0600000101010101" pitchFamily="34" charset="-127"/>
                          <a:cs typeface="+mn-cs"/>
                        </a:rPr>
                        <a:t>정보화시스템 구축 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나눔스퀘어OTF Bold" panose="020B0600000101010101" pitchFamily="34" charset="-127"/>
                          <a:cs typeface="+mn-cs"/>
                        </a:rPr>
                        <a:t>TF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나눔스퀘어OTF Bold" panose="020B0600000101010101" pitchFamily="34" charset="-127"/>
                        <a:cs typeface="+mn-cs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5.</a:t>
                      </a:r>
                      <a:r>
                        <a:rPr lang="en-US" altLang="ko-KR" sz="800" b="1" i="0" u="none" strike="noStrike" baseline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</a:t>
                      </a:r>
                      <a:r>
                        <a:rPr lang="ko-KR" altLang="en-US" sz="800" b="1" i="0" u="none" strike="noStrike" baseline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시스템 적용</a:t>
                      </a:r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  <a:p>
                      <a:pPr algn="l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  </a:t>
                      </a:r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- 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오픈 준비 및 점검</a:t>
                      </a:r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  <a:p>
                      <a:pPr algn="l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  - 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기초 </a:t>
                      </a:r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Data</a:t>
                      </a:r>
                      <a:r>
                        <a:rPr lang="en-US" altLang="ko-KR" sz="800" b="1" i="0" u="none" strike="noStrike" baseline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Setting</a:t>
                      </a:r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  <a:p>
                      <a:pPr algn="l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  </a:t>
                      </a:r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- 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시범오픈</a:t>
                      </a:r>
                      <a:r>
                        <a:rPr lang="en-US" altLang="ko-KR" sz="800" b="1" i="0" u="none" strike="noStrike" baseline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(Open)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6000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나눔스퀘어OTF Bold" panose="020B0600000101010101" pitchFamily="34" charset="-127"/>
                          <a:cs typeface="+mn-cs"/>
                        </a:rPr>
                        <a:t>정보화시스템 구축 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나눔스퀘어OTF Bold" panose="020B0600000101010101" pitchFamily="34" charset="-127"/>
                          <a:cs typeface="+mn-cs"/>
                        </a:rPr>
                        <a:t>TF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나눔스퀘어OTF Bold" panose="020B0600000101010101" pitchFamily="34" charset="-127"/>
                          <a:cs typeface="+mn-cs"/>
                        </a:rPr>
                        <a:t>Working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나눔스퀘어OTF Bold" panose="020B0600000101010101" pitchFamily="34" charset="-127"/>
                          <a:cs typeface="+mn-cs"/>
                        </a:rPr>
                        <a:t>Group</a:t>
                      </a: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6. 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오픈</a:t>
                      </a:r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(Open)</a:t>
                      </a:r>
                      <a:r>
                        <a:rPr lang="en-US" altLang="ko-KR" sz="800" b="1" i="0" u="none" strike="noStrike" baseline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</a:t>
                      </a:r>
                      <a:r>
                        <a:rPr lang="ko-KR" altLang="en-US" sz="800" b="1" i="0" u="none" strike="noStrike" baseline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운영지원 및 종료 보고</a:t>
                      </a:r>
                      <a:endParaRPr lang="en-US" altLang="ko-KR" sz="800" b="1" i="0" u="none" strike="noStrike" baseline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  <a:p>
                      <a:pPr algn="l" fontAlgn="ctr"/>
                      <a:r>
                        <a:rPr lang="en-US" altLang="ko-KR" sz="800" b="1" i="0" u="none" strike="noStrike" baseline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  - </a:t>
                      </a:r>
                      <a:r>
                        <a:rPr lang="ko-KR" altLang="en-US" sz="800" b="1" i="0" u="none" strike="noStrike" baseline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운영 안정화 전개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6000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나눔스퀘어OTF Bold" panose="020B0600000101010101" pitchFamily="34" charset="-127"/>
                          <a:cs typeface="+mn-cs"/>
                        </a:rPr>
                        <a:t>정보화시스템 구축 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나눔스퀘어OTF Bold" panose="020B0600000101010101" pitchFamily="34" charset="-127"/>
                          <a:cs typeface="+mn-cs"/>
                        </a:rPr>
                        <a:t>TF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나눔스퀘어OTF Bold" panose="020B0600000101010101" pitchFamily="34" charset="-127"/>
                          <a:cs typeface="+mn-cs"/>
                        </a:rPr>
                        <a:t>Working Group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나눔스퀘어OTF Bold" panose="020B0600000101010101" pitchFamily="34" charset="-127"/>
                        <a:cs typeface="+mn-cs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00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3366"/>
                          </a:solidFill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주요 </a:t>
                      </a:r>
                      <a:r>
                        <a:rPr lang="ko-KR" altLang="en-US" sz="800" b="1" i="0" u="none" strike="noStrike" dirty="0" err="1">
                          <a:solidFill>
                            <a:srgbClr val="003366"/>
                          </a:solidFill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마일스톤</a:t>
                      </a:r>
                      <a:endParaRPr lang="ko-KR" altLang="en-US" sz="800" b="1" i="0" u="none" strike="noStrike" dirty="0">
                        <a:solidFill>
                          <a:srgbClr val="003366"/>
                        </a:solidFill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gridSpan="18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　</a:t>
                      </a:r>
                      <a:endParaRPr lang="en-US" altLang="ko-KR" sz="800" b="0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  <a:p>
                      <a:pPr algn="ctr" fontAlgn="ctr"/>
                      <a:endParaRPr lang="en-US" altLang="ko-KR" sz="800" b="0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E61FEFC-AAAC-4035-A2A1-18EA1655699D}"/>
              </a:ext>
            </a:extLst>
          </p:cNvPr>
          <p:cNvCxnSpPr>
            <a:cxnSpLocks/>
          </p:cNvCxnSpPr>
          <p:nvPr/>
        </p:nvCxnSpPr>
        <p:spPr>
          <a:xfrm>
            <a:off x="2656576" y="2340795"/>
            <a:ext cx="2160000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2B55E1D-216B-4569-85BB-07179A4DB312}"/>
              </a:ext>
            </a:extLst>
          </p:cNvPr>
          <p:cNvCxnSpPr>
            <a:cxnSpLocks/>
          </p:cNvCxnSpPr>
          <p:nvPr/>
        </p:nvCxnSpPr>
        <p:spPr>
          <a:xfrm>
            <a:off x="2656575" y="2440446"/>
            <a:ext cx="1198800" cy="0"/>
          </a:xfrm>
          <a:prstGeom prst="line">
            <a:avLst/>
          </a:prstGeom>
          <a:ln w="50800">
            <a:solidFill>
              <a:srgbClr val="112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FE67C7C-008F-4A1E-868E-5C26B70BFA02}"/>
              </a:ext>
            </a:extLst>
          </p:cNvPr>
          <p:cNvCxnSpPr>
            <a:cxnSpLocks/>
          </p:cNvCxnSpPr>
          <p:nvPr/>
        </p:nvCxnSpPr>
        <p:spPr>
          <a:xfrm>
            <a:off x="3607264" y="2949911"/>
            <a:ext cx="2160000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5987FA0-335A-4CA6-A9CD-7C1A448E934E}"/>
              </a:ext>
            </a:extLst>
          </p:cNvPr>
          <p:cNvCxnSpPr>
            <a:cxnSpLocks/>
          </p:cNvCxnSpPr>
          <p:nvPr/>
        </p:nvCxnSpPr>
        <p:spPr>
          <a:xfrm>
            <a:off x="3607265" y="3076525"/>
            <a:ext cx="167400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6C2AE-E47F-40E9-A73C-63F98D61152B}"/>
              </a:ext>
            </a:extLst>
          </p:cNvPr>
          <p:cNvCxnSpPr>
            <a:cxnSpLocks/>
          </p:cNvCxnSpPr>
          <p:nvPr/>
        </p:nvCxnSpPr>
        <p:spPr>
          <a:xfrm>
            <a:off x="4326247" y="3196265"/>
            <a:ext cx="144000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104D1B3-330D-4210-BDC2-BE3A30082B2B}"/>
              </a:ext>
            </a:extLst>
          </p:cNvPr>
          <p:cNvCxnSpPr>
            <a:cxnSpLocks/>
          </p:cNvCxnSpPr>
          <p:nvPr/>
        </p:nvCxnSpPr>
        <p:spPr>
          <a:xfrm>
            <a:off x="4251553" y="3484297"/>
            <a:ext cx="2177888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9D95553-D306-4BAD-A1E6-D336B3CDC2B4}"/>
              </a:ext>
            </a:extLst>
          </p:cNvPr>
          <p:cNvCxnSpPr>
            <a:cxnSpLocks/>
          </p:cNvCxnSpPr>
          <p:nvPr/>
        </p:nvCxnSpPr>
        <p:spPr>
          <a:xfrm>
            <a:off x="4251553" y="3610157"/>
            <a:ext cx="1944216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E7C8351-D139-4E1F-B4D1-DB348B2E10AD}"/>
              </a:ext>
            </a:extLst>
          </p:cNvPr>
          <p:cNvCxnSpPr>
            <a:cxnSpLocks/>
          </p:cNvCxnSpPr>
          <p:nvPr/>
        </p:nvCxnSpPr>
        <p:spPr>
          <a:xfrm>
            <a:off x="5456262" y="3730763"/>
            <a:ext cx="964676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D607E6-7768-4238-BAD8-0E4A8DD13694}"/>
              </a:ext>
            </a:extLst>
          </p:cNvPr>
          <p:cNvCxnSpPr>
            <a:cxnSpLocks/>
          </p:cNvCxnSpPr>
          <p:nvPr/>
        </p:nvCxnSpPr>
        <p:spPr>
          <a:xfrm>
            <a:off x="5536896" y="3964653"/>
            <a:ext cx="89015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F3EA8B7-134F-4B4E-81E5-77D8D18D9842}"/>
              </a:ext>
            </a:extLst>
          </p:cNvPr>
          <p:cNvCxnSpPr>
            <a:cxnSpLocks/>
          </p:cNvCxnSpPr>
          <p:nvPr/>
        </p:nvCxnSpPr>
        <p:spPr>
          <a:xfrm>
            <a:off x="6092212" y="4538544"/>
            <a:ext cx="972000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77FB710-3D74-4433-90A2-B252078858C9}"/>
              </a:ext>
            </a:extLst>
          </p:cNvPr>
          <p:cNvCxnSpPr>
            <a:cxnSpLocks/>
          </p:cNvCxnSpPr>
          <p:nvPr/>
        </p:nvCxnSpPr>
        <p:spPr>
          <a:xfrm>
            <a:off x="5536896" y="4089691"/>
            <a:ext cx="891345" cy="0"/>
          </a:xfrm>
          <a:prstGeom prst="line">
            <a:avLst/>
          </a:prstGeom>
          <a:ln w="50800">
            <a:solidFill>
              <a:srgbClr val="112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9C593AA-B35E-41FA-B7DB-FE28DA603185}"/>
              </a:ext>
            </a:extLst>
          </p:cNvPr>
          <p:cNvCxnSpPr/>
          <p:nvPr/>
        </p:nvCxnSpPr>
        <p:spPr>
          <a:xfrm>
            <a:off x="7034184" y="5159869"/>
            <a:ext cx="738000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4ECC578-72CC-E0CA-6C20-6D5068D8B940}"/>
              </a:ext>
            </a:extLst>
          </p:cNvPr>
          <p:cNvGrpSpPr/>
          <p:nvPr/>
        </p:nvGrpSpPr>
        <p:grpSpPr>
          <a:xfrm>
            <a:off x="4615205" y="5477836"/>
            <a:ext cx="410370" cy="267587"/>
            <a:chOff x="4615205" y="5566555"/>
            <a:chExt cx="410370" cy="267587"/>
          </a:xfrm>
        </p:grpSpPr>
        <p:pic>
          <p:nvPicPr>
            <p:cNvPr id="19" name="Picture 206" descr="ㅇ">
              <a:extLst>
                <a:ext uri="{FF2B5EF4-FFF2-40B4-BE49-F238E27FC236}">
                  <a16:creationId xmlns:a16="http://schemas.microsoft.com/office/drawing/2014/main" id="{BFCB939E-B98C-4A87-A6BA-1DC97337F2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lum bright="-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5001" y="5566555"/>
              <a:ext cx="171514" cy="171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 Box 163">
              <a:extLst>
                <a:ext uri="{FF2B5EF4-FFF2-40B4-BE49-F238E27FC236}">
                  <a16:creationId xmlns:a16="http://schemas.microsoft.com/office/drawing/2014/main" id="{12620503-3993-4C4A-A42F-41815054A4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5205" y="5705965"/>
              <a:ext cx="410370" cy="128177"/>
            </a:xfrm>
            <a:prstGeom prst="rect">
              <a:avLst/>
            </a:prstGeom>
            <a:noFill/>
            <a:ln w="3175" cap="rnd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defTabSz="914303" eaLnBrk="0" fontAlgn="base" latinLnBrk="0" hangingPunct="0">
                <a:lnSpc>
                  <a:spcPts val="1100"/>
                </a:lnSpc>
                <a:spcBef>
                  <a:spcPct val="0"/>
                </a:spcBef>
                <a:spcAft>
                  <a:spcPct val="0"/>
                </a:spcAft>
                <a:buFont typeface="Times New Roman" pitchFamily="18" charset="0"/>
                <a:buNone/>
                <a:defRPr/>
              </a:pPr>
              <a:r>
                <a:rPr lang="ko-KR" altLang="en-US" sz="800" kern="0" dirty="0">
                  <a:solidFill>
                    <a:srgbClr val="0000CC"/>
                  </a:solidFill>
                  <a:ea typeface="나눔스퀘어OTF Bold" panose="020B0600000101010101" pitchFamily="34" charset="-127"/>
                </a:rPr>
                <a:t>중간보고</a:t>
              </a:r>
              <a:endParaRPr lang="en-US" altLang="ko-KR" sz="800" kern="0" dirty="0">
                <a:solidFill>
                  <a:srgbClr val="0000CC"/>
                </a:solidFill>
                <a:ea typeface="나눔스퀘어OTF Bold" panose="020B0600000101010101" pitchFamily="34" charset="-127"/>
              </a:endParaRPr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9AEEE9B-9F78-4CA7-A5EC-DD38C0215AFB}"/>
              </a:ext>
            </a:extLst>
          </p:cNvPr>
          <p:cNvCxnSpPr/>
          <p:nvPr/>
        </p:nvCxnSpPr>
        <p:spPr>
          <a:xfrm>
            <a:off x="2893037" y="2580027"/>
            <a:ext cx="486000" cy="0"/>
          </a:xfrm>
          <a:prstGeom prst="line">
            <a:avLst/>
          </a:prstGeom>
          <a:ln w="50800">
            <a:solidFill>
              <a:srgbClr val="112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5DB5B6A-5FE2-48C9-9DF6-F3EBE25F9492}"/>
              </a:ext>
            </a:extLst>
          </p:cNvPr>
          <p:cNvCxnSpPr>
            <a:cxnSpLocks/>
          </p:cNvCxnSpPr>
          <p:nvPr/>
        </p:nvCxnSpPr>
        <p:spPr>
          <a:xfrm>
            <a:off x="3858706" y="2688251"/>
            <a:ext cx="964800" cy="0"/>
          </a:xfrm>
          <a:prstGeom prst="line">
            <a:avLst/>
          </a:prstGeom>
          <a:ln w="50800">
            <a:solidFill>
              <a:srgbClr val="112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AFF4036-3655-4174-8D65-0C5812378DCD}"/>
              </a:ext>
            </a:extLst>
          </p:cNvPr>
          <p:cNvCxnSpPr>
            <a:cxnSpLocks/>
          </p:cNvCxnSpPr>
          <p:nvPr/>
        </p:nvCxnSpPr>
        <p:spPr>
          <a:xfrm>
            <a:off x="5536896" y="4214729"/>
            <a:ext cx="891345" cy="0"/>
          </a:xfrm>
          <a:prstGeom prst="line">
            <a:avLst/>
          </a:prstGeom>
          <a:ln w="50800">
            <a:solidFill>
              <a:srgbClr val="112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9BEB608-8593-41C3-B072-C6C5C327F92D}"/>
              </a:ext>
            </a:extLst>
          </p:cNvPr>
          <p:cNvCxnSpPr>
            <a:cxnSpLocks/>
          </p:cNvCxnSpPr>
          <p:nvPr/>
        </p:nvCxnSpPr>
        <p:spPr>
          <a:xfrm>
            <a:off x="5536896" y="4339767"/>
            <a:ext cx="891345" cy="0"/>
          </a:xfrm>
          <a:prstGeom prst="line">
            <a:avLst/>
          </a:prstGeom>
          <a:ln w="50800">
            <a:solidFill>
              <a:srgbClr val="112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B6DED36-347F-4F7C-995A-700833C3207E}"/>
              </a:ext>
            </a:extLst>
          </p:cNvPr>
          <p:cNvCxnSpPr/>
          <p:nvPr/>
        </p:nvCxnSpPr>
        <p:spPr>
          <a:xfrm>
            <a:off x="6828041" y="4911212"/>
            <a:ext cx="234000" cy="0"/>
          </a:xfrm>
          <a:prstGeom prst="line">
            <a:avLst/>
          </a:prstGeom>
          <a:ln w="50800">
            <a:solidFill>
              <a:srgbClr val="112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4E2E58D-2F69-469B-9ADF-0379F2901B98}"/>
              </a:ext>
            </a:extLst>
          </p:cNvPr>
          <p:cNvCxnSpPr>
            <a:cxnSpLocks/>
          </p:cNvCxnSpPr>
          <p:nvPr/>
        </p:nvCxnSpPr>
        <p:spPr>
          <a:xfrm>
            <a:off x="6094593" y="4662767"/>
            <a:ext cx="720000" cy="0"/>
          </a:xfrm>
          <a:prstGeom prst="line">
            <a:avLst/>
          </a:prstGeom>
          <a:ln w="50800">
            <a:solidFill>
              <a:srgbClr val="112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F7A31AB-B317-4717-9DC1-CA22762D8C33}"/>
              </a:ext>
            </a:extLst>
          </p:cNvPr>
          <p:cNvCxnSpPr/>
          <p:nvPr/>
        </p:nvCxnSpPr>
        <p:spPr>
          <a:xfrm>
            <a:off x="7040574" y="5282715"/>
            <a:ext cx="1224000" cy="0"/>
          </a:xfrm>
          <a:prstGeom prst="line">
            <a:avLst/>
          </a:prstGeom>
          <a:ln w="508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AA858C3-877B-203F-F962-D35FF2CB62ED}"/>
              </a:ext>
            </a:extLst>
          </p:cNvPr>
          <p:cNvGrpSpPr/>
          <p:nvPr/>
        </p:nvGrpSpPr>
        <p:grpSpPr>
          <a:xfrm>
            <a:off x="7870030" y="5477836"/>
            <a:ext cx="410370" cy="267587"/>
            <a:chOff x="7870030" y="5566555"/>
            <a:chExt cx="410370" cy="267587"/>
          </a:xfrm>
        </p:grpSpPr>
        <p:pic>
          <p:nvPicPr>
            <p:cNvPr id="31" name="Picture 206" descr="ㅇ">
              <a:extLst>
                <a:ext uri="{FF2B5EF4-FFF2-40B4-BE49-F238E27FC236}">
                  <a16:creationId xmlns:a16="http://schemas.microsoft.com/office/drawing/2014/main" id="{07443B97-B8E1-48E3-98EA-0DF6C4C0B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lum bright="-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827" y="5566555"/>
              <a:ext cx="171514" cy="171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163">
              <a:extLst>
                <a:ext uri="{FF2B5EF4-FFF2-40B4-BE49-F238E27FC236}">
                  <a16:creationId xmlns:a16="http://schemas.microsoft.com/office/drawing/2014/main" id="{0AA4ABF2-2026-4309-8ABC-3736214A2F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70030" y="5705965"/>
              <a:ext cx="410370" cy="128177"/>
            </a:xfrm>
            <a:prstGeom prst="rect">
              <a:avLst/>
            </a:prstGeom>
            <a:noFill/>
            <a:ln w="3175" cap="rnd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defTabSz="914303" eaLnBrk="0" fontAlgn="base" latinLnBrk="0" hangingPunct="0">
                <a:lnSpc>
                  <a:spcPts val="1100"/>
                </a:lnSpc>
                <a:spcBef>
                  <a:spcPct val="0"/>
                </a:spcBef>
                <a:spcAft>
                  <a:spcPct val="0"/>
                </a:spcAft>
                <a:buFont typeface="Times New Roman" pitchFamily="18" charset="0"/>
                <a:buNone/>
                <a:defRPr/>
              </a:pPr>
              <a:r>
                <a:rPr lang="ko-KR" altLang="en-US" sz="800" kern="0">
                  <a:solidFill>
                    <a:srgbClr val="0000CC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종료보고</a:t>
              </a:r>
              <a:endParaRPr lang="en-US" altLang="ko-KR" sz="800" kern="0" dirty="0">
                <a:solidFill>
                  <a:srgbClr val="0000CC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F6423F3-CE68-02B1-0EA9-B9E0056D61A5}"/>
              </a:ext>
            </a:extLst>
          </p:cNvPr>
          <p:cNvGrpSpPr/>
          <p:nvPr/>
        </p:nvGrpSpPr>
        <p:grpSpPr>
          <a:xfrm>
            <a:off x="6814286" y="5401614"/>
            <a:ext cx="496932" cy="343809"/>
            <a:chOff x="6814286" y="5490333"/>
            <a:chExt cx="496932" cy="343809"/>
          </a:xfrm>
        </p:grpSpPr>
        <p:pic>
          <p:nvPicPr>
            <p:cNvPr id="30" name="Picture 205" descr="번개">
              <a:extLst>
                <a:ext uri="{FF2B5EF4-FFF2-40B4-BE49-F238E27FC236}">
                  <a16:creationId xmlns:a16="http://schemas.microsoft.com/office/drawing/2014/main" id="{024581BC-A94C-4203-88C1-CC8809AA15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1910" y="5490333"/>
              <a:ext cx="240670" cy="204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 Box 163">
              <a:extLst>
                <a:ext uri="{FF2B5EF4-FFF2-40B4-BE49-F238E27FC236}">
                  <a16:creationId xmlns:a16="http://schemas.microsoft.com/office/drawing/2014/main" id="{C05B8A2A-29EE-4492-B4C3-B50A66E0B2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14286" y="5705965"/>
              <a:ext cx="496932" cy="128177"/>
            </a:xfrm>
            <a:prstGeom prst="rect">
              <a:avLst/>
            </a:prstGeom>
            <a:noFill/>
            <a:ln w="3175" cap="rnd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defTabSz="914303" eaLnBrk="0" fontAlgn="base" latinLnBrk="0" hangingPunct="0">
                <a:lnSpc>
                  <a:spcPts val="1100"/>
                </a:lnSpc>
                <a:spcBef>
                  <a:spcPct val="0"/>
                </a:spcBef>
                <a:spcAft>
                  <a:spcPct val="0"/>
                </a:spcAft>
                <a:buFont typeface="Times New Roman" pitchFamily="18" charset="0"/>
                <a:buNone/>
                <a:defRPr/>
              </a:pPr>
              <a:r>
                <a:rPr lang="ko-KR" altLang="en-US" sz="800" kern="0">
                  <a:solidFill>
                    <a:srgbClr val="C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시범 </a:t>
              </a:r>
              <a:r>
                <a:rPr lang="en-US" altLang="ko-KR" sz="800" kern="0" dirty="0">
                  <a:solidFill>
                    <a:srgbClr val="C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Open</a:t>
              </a:r>
            </a:p>
          </p:txBody>
        </p:sp>
      </p:grp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7284E5A-88F4-418E-A92B-455D58B6091D}"/>
              </a:ext>
            </a:extLst>
          </p:cNvPr>
          <p:cNvCxnSpPr>
            <a:cxnSpLocks/>
          </p:cNvCxnSpPr>
          <p:nvPr/>
        </p:nvCxnSpPr>
        <p:spPr>
          <a:xfrm>
            <a:off x="6094294" y="4797693"/>
            <a:ext cx="720000" cy="0"/>
          </a:xfrm>
          <a:prstGeom prst="line">
            <a:avLst/>
          </a:prstGeom>
          <a:ln w="50800">
            <a:solidFill>
              <a:srgbClr val="112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 Box 3">
            <a:extLst>
              <a:ext uri="{FF2B5EF4-FFF2-40B4-BE49-F238E27FC236}">
                <a16:creationId xmlns:a16="http://schemas.microsoft.com/office/drawing/2014/main" id="{3AE27C44-0F7F-46AD-8518-05F12FDA9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678" y="5992026"/>
            <a:ext cx="83469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179388" indent="-179388" eaLnBrk="1" fontAlgn="base" latinLnBrk="0" hangingPunct="1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상기 일정표는 사업 초반 단계에서의 개략적인 일정사항이며</a:t>
            </a:r>
            <a:r>
              <a:rPr lang="en-US" altLang="ko-KR" sz="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sz="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사업수행시 상세 내용에 따라 변경될 수 있음니다</a:t>
            </a:r>
            <a:r>
              <a:rPr lang="en-US" altLang="ko-KR" sz="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4" name="Text Box 2">
            <a:extLst>
              <a:ext uri="{FF2B5EF4-FFF2-40B4-BE49-F238E27FC236}">
                <a16:creationId xmlns:a16="http://schemas.microsoft.com/office/drawing/2014/main" id="{0C7483DE-5F55-4062-CD36-D73902FB7180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향후 추진 방안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7585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904413" cy="6177238"/>
          </a:xfrm>
          <a:prstGeom prst="rect">
            <a:avLst/>
          </a:prstGeom>
        </p:spPr>
      </p:pic>
      <p:sp>
        <p:nvSpPr>
          <p:cNvPr id="20" name="양쪽 모서리가 둥근 사각형 19"/>
          <p:cNvSpPr/>
          <p:nvPr/>
        </p:nvSpPr>
        <p:spPr>
          <a:xfrm>
            <a:off x="0" y="1400420"/>
            <a:ext cx="9904413" cy="368476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/>
          </a:p>
        </p:txBody>
      </p:sp>
      <p:sp>
        <p:nvSpPr>
          <p:cNvPr id="28" name="직사각형 27"/>
          <p:cNvSpPr/>
          <p:nvPr/>
        </p:nvSpPr>
        <p:spPr>
          <a:xfrm>
            <a:off x="0" y="6237313"/>
            <a:ext cx="9904413" cy="620686"/>
          </a:xfrm>
          <a:prstGeom prst="rect">
            <a:avLst/>
          </a:prstGeom>
          <a:solidFill>
            <a:srgbClr val="010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5006888" y="6528707"/>
            <a:ext cx="350769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Copyright © 2021 </a:t>
            </a:r>
            <a:r>
              <a:rPr lang="en-US" altLang="ko-KR" sz="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Bizentro</a:t>
            </a:r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Co., Ltd. All rights reserved   |  Confidential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9320" y="6422604"/>
            <a:ext cx="1369781" cy="37532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467438" y="2491188"/>
            <a:ext cx="582723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43056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ko-KR" altLang="en-US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감사합니다</a:t>
            </a:r>
            <a:endParaRPr lang="en-US" altLang="ko-KR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449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764704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 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공정작업</a:t>
            </a: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분석 및 개선방향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90A11C61-7006-4F2D-A384-4F35C0C8C3E8}"/>
              </a:ext>
            </a:extLst>
          </p:cNvPr>
          <p:cNvSpPr/>
          <p:nvPr/>
        </p:nvSpPr>
        <p:spPr>
          <a:xfrm>
            <a:off x="1779024" y="1266233"/>
            <a:ext cx="1702310" cy="36916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>
                <a:ea typeface="+mj-ea"/>
              </a:rPr>
              <a:t>현재 수준</a:t>
            </a:r>
            <a:endParaRPr lang="ko-KR" altLang="en-US" b="1" dirty="0">
              <a:ea typeface="+mj-ea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183F3BD1-145D-4EF3-8C36-7541B54429E1}"/>
              </a:ext>
            </a:extLst>
          </p:cNvPr>
          <p:cNvSpPr/>
          <p:nvPr/>
        </p:nvSpPr>
        <p:spPr>
          <a:xfrm>
            <a:off x="6243520" y="1266233"/>
            <a:ext cx="1702310" cy="41621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/>
              <a:t>개선방향</a:t>
            </a:r>
            <a:endParaRPr lang="ko-KR" altLang="en-US" b="1" dirty="0"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70232E-D2C3-A6C3-E4BD-190A3D4AE438}"/>
              </a:ext>
            </a:extLst>
          </p:cNvPr>
          <p:cNvGrpSpPr/>
          <p:nvPr/>
        </p:nvGrpSpPr>
        <p:grpSpPr>
          <a:xfrm>
            <a:off x="554888" y="1811269"/>
            <a:ext cx="4104457" cy="4308271"/>
            <a:chOff x="554888" y="1811269"/>
            <a:chExt cx="4104457" cy="4308271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F4909DD5-1A36-4004-9E5C-51557371C514}"/>
                </a:ext>
              </a:extLst>
            </p:cNvPr>
            <p:cNvSpPr/>
            <p:nvPr/>
          </p:nvSpPr>
          <p:spPr>
            <a:xfrm>
              <a:off x="554888" y="1811269"/>
              <a:ext cx="4104457" cy="4308271"/>
            </a:xfrm>
            <a:prstGeom prst="roundRect">
              <a:avLst>
                <a:gd name="adj" fmla="val 2600"/>
              </a:avLst>
            </a:prstGeom>
            <a:noFill/>
            <a:ln w="9525">
              <a:solidFill>
                <a:srgbClr val="7B7B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69" name="TextBox 12">
              <a:extLst>
                <a:ext uri="{FF2B5EF4-FFF2-40B4-BE49-F238E27FC236}">
                  <a16:creationId xmlns:a16="http://schemas.microsoft.com/office/drawing/2014/main" id="{35E4E00B-8C40-431D-B59F-25E5A47CD3D7}"/>
                </a:ext>
              </a:extLst>
            </p:cNvPr>
            <p:cNvSpPr txBox="1"/>
            <p:nvPr/>
          </p:nvSpPr>
          <p:spPr>
            <a:xfrm>
              <a:off x="794131" y="2049810"/>
              <a:ext cx="3447316" cy="3754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latin typeface="+mj-lt"/>
                  <a:ea typeface="+mj-ea"/>
                </a:rPr>
                <a:t>1. </a:t>
              </a:r>
              <a:r>
                <a:rPr kumimoji="0" lang="ko-KR" altLang="en-US" sz="1400" dirty="0">
                  <a:solidFill>
                    <a:srgbClr val="000066"/>
                  </a:solidFill>
                  <a:latin typeface="+mj-lt"/>
                  <a:ea typeface="HY헤드라인M" panose="02030600000101010101" pitchFamily="18" charset="-127"/>
                </a:rPr>
                <a:t>기준 정보 표준화 및 관리 체계 미흡</a:t>
              </a:r>
              <a:endParaRPr lang="en-US" altLang="ko-KR" sz="1400" b="1" dirty="0">
                <a:latin typeface="+mj-lt"/>
                <a:ea typeface="+mj-ea"/>
              </a:endParaRPr>
            </a:p>
            <a:p>
              <a:pPr marL="342900" indent="-342900">
                <a:buAutoNum type="arabicPeriod"/>
              </a:pPr>
              <a:endParaRPr lang="en-US" altLang="ko-KR" sz="1400" b="1" dirty="0">
                <a:latin typeface="+mj-lt"/>
                <a:ea typeface="+mj-ea"/>
              </a:endParaRPr>
            </a:p>
            <a:p>
              <a:endParaRPr lang="en-US" altLang="ko-KR" sz="1400" b="1" dirty="0">
                <a:latin typeface="+mj-ea"/>
                <a:ea typeface="+mj-ea"/>
              </a:endParaRPr>
            </a:p>
            <a:p>
              <a:r>
                <a:rPr lang="en-US" altLang="ko-KR" sz="1400" b="1" dirty="0">
                  <a:latin typeface="+mj-ea"/>
                  <a:ea typeface="+mj-ea"/>
                </a:rPr>
                <a:t>2. BOM</a:t>
              </a:r>
              <a:r>
                <a:rPr lang="ko-KR" altLang="en-US" sz="1400" b="1" dirty="0">
                  <a:latin typeface="+mj-ea"/>
                  <a:ea typeface="+mj-ea"/>
                </a:rPr>
                <a:t> </a:t>
              </a:r>
              <a:r>
                <a:rPr lang="en-US" altLang="ko-KR" sz="1400" b="1" dirty="0">
                  <a:latin typeface="+mj-ea"/>
                  <a:ea typeface="+mj-ea"/>
                </a:rPr>
                <a:t>ROLL</a:t>
              </a:r>
              <a:r>
                <a:rPr lang="ko-KR" altLang="en-US" sz="1400" b="1" dirty="0">
                  <a:latin typeface="+mj-ea"/>
                  <a:ea typeface="+mj-ea"/>
                </a:rPr>
                <a:t> 단위 체계 미흡</a:t>
              </a:r>
              <a:endParaRPr lang="en-US" altLang="ko-KR" sz="1400" b="1" dirty="0">
                <a:latin typeface="+mj-ea"/>
                <a:ea typeface="+mj-ea"/>
              </a:endParaRPr>
            </a:p>
            <a:p>
              <a:endParaRPr lang="en-US" altLang="ko-KR" sz="1400" b="1" dirty="0">
                <a:latin typeface="+mj-ea"/>
                <a:ea typeface="+mj-ea"/>
              </a:endParaRPr>
            </a:p>
            <a:p>
              <a:endParaRPr lang="en-US" altLang="ko-KR" sz="1400" b="1" dirty="0">
                <a:latin typeface="+mj-ea"/>
                <a:ea typeface="+mj-ea"/>
              </a:endParaRPr>
            </a:p>
            <a:p>
              <a:r>
                <a:rPr lang="en-US" altLang="ko-KR" sz="1400" b="1" dirty="0">
                  <a:latin typeface="+mj-ea"/>
                  <a:ea typeface="+mj-ea"/>
                </a:rPr>
                <a:t>3. </a:t>
              </a:r>
              <a:r>
                <a:rPr lang="ko-KR" altLang="en-US" sz="1400" b="1" dirty="0">
                  <a:latin typeface="+mj-ea"/>
                  <a:ea typeface="+mj-ea"/>
                </a:rPr>
                <a:t>라우팅 순서 고정</a:t>
              </a:r>
              <a:r>
                <a:rPr lang="en-US" altLang="ko-KR" sz="1400" b="1" dirty="0">
                  <a:latin typeface="+mj-ea"/>
                  <a:ea typeface="+mj-ea"/>
                </a:rPr>
                <a:t>(</a:t>
              </a:r>
              <a:r>
                <a:rPr lang="ko-KR" altLang="en-US" sz="1400" b="1" dirty="0">
                  <a:latin typeface="+mj-ea"/>
                  <a:ea typeface="+mj-ea"/>
                </a:rPr>
                <a:t>타발기준</a:t>
              </a:r>
              <a:r>
                <a:rPr lang="en-US" altLang="ko-KR" sz="1400" b="1" dirty="0">
                  <a:latin typeface="+mj-ea"/>
                  <a:ea typeface="+mj-ea"/>
                </a:rPr>
                <a:t>)</a:t>
              </a:r>
            </a:p>
            <a:p>
              <a:pPr latinLnBrk="1"/>
              <a:r>
                <a:rPr lang="en-US" altLang="ko-KR" sz="1200" dirty="0">
                  <a:latin typeface="+mn-ea"/>
                </a:rPr>
                <a:t> 1) </a:t>
              </a:r>
              <a:r>
                <a:rPr lang="ko-KR" altLang="en-US" sz="1200" dirty="0">
                  <a:latin typeface="+mn-ea"/>
                </a:rPr>
                <a:t>라우팅 </a:t>
              </a:r>
              <a:r>
                <a:rPr lang="ko-KR" altLang="en-US" sz="1200" dirty="0" err="1">
                  <a:latin typeface="+mn-ea"/>
                </a:rPr>
                <a:t>변경시</a:t>
              </a:r>
              <a:r>
                <a:rPr lang="ko-KR" altLang="en-US" sz="1200" dirty="0">
                  <a:latin typeface="+mn-ea"/>
                </a:rPr>
                <a:t> 수정 불가</a:t>
              </a:r>
              <a:endParaRPr lang="en-US" altLang="ko-KR" sz="1200" dirty="0">
                <a:latin typeface="+mn-ea"/>
              </a:endParaRPr>
            </a:p>
            <a:p>
              <a:pPr latinLnBrk="1"/>
              <a:r>
                <a:rPr lang="en-US" altLang="ko-KR" sz="1200" dirty="0">
                  <a:latin typeface="+mn-ea"/>
                </a:rPr>
                <a:t> 2) </a:t>
              </a:r>
              <a:r>
                <a:rPr lang="ko-KR" altLang="en-US" sz="1200" dirty="0">
                  <a:latin typeface="+mn-ea"/>
                </a:rPr>
                <a:t>전체 시스템 수정 필요</a:t>
              </a:r>
              <a:endParaRPr lang="en-US" altLang="ko-KR" sz="1200" dirty="0">
                <a:latin typeface="+mn-ea"/>
              </a:endParaRPr>
            </a:p>
            <a:p>
              <a:pPr latinLnBrk="1"/>
              <a:endParaRPr lang="en-US" altLang="ko-KR" sz="1200" dirty="0">
                <a:latin typeface="+mn-ea"/>
              </a:endParaRPr>
            </a:p>
            <a:p>
              <a:pPr latinLnBrk="1"/>
              <a:r>
                <a:rPr lang="en-US" altLang="ko-KR" sz="1400" b="1" dirty="0">
                  <a:latin typeface="+mn-ea"/>
                </a:rPr>
                <a:t>4. </a:t>
              </a:r>
              <a:r>
                <a:rPr lang="ko-KR" altLang="en-US" sz="1400" b="1" dirty="0">
                  <a:latin typeface="+mn-ea"/>
                </a:rPr>
                <a:t>실시간 불량등록 불가</a:t>
              </a:r>
              <a:endParaRPr lang="en-US" altLang="ko-KR" sz="1400" b="1" dirty="0">
                <a:latin typeface="+mn-ea"/>
              </a:endParaRPr>
            </a:p>
            <a:p>
              <a:pPr latinLnBrk="1"/>
              <a:r>
                <a:rPr lang="en-US" altLang="ko-KR" sz="1200" dirty="0">
                  <a:latin typeface="+mn-ea"/>
                </a:rPr>
                <a:t>  1) LOT </a:t>
              </a:r>
              <a:r>
                <a:rPr lang="ko-KR" altLang="en-US" sz="1200" dirty="0">
                  <a:latin typeface="+mn-ea"/>
                </a:rPr>
                <a:t>추적 불가</a:t>
              </a:r>
              <a:endParaRPr lang="en-US" altLang="ko-KR" sz="1200" dirty="0">
                <a:latin typeface="+mn-ea"/>
              </a:endParaRPr>
            </a:p>
            <a:p>
              <a:pPr latinLnBrk="1"/>
              <a:r>
                <a:rPr lang="en-US" altLang="ko-KR" sz="1200" dirty="0">
                  <a:latin typeface="+mn-ea"/>
                </a:rPr>
                <a:t>  2) </a:t>
              </a:r>
              <a:r>
                <a:rPr lang="ko-KR" altLang="en-US" sz="1200" dirty="0">
                  <a:latin typeface="+mn-ea"/>
                </a:rPr>
                <a:t>재고</a:t>
              </a:r>
              <a:r>
                <a:rPr lang="en-US" altLang="ko-KR" sz="1200" dirty="0">
                  <a:latin typeface="+mn-ea"/>
                </a:rPr>
                <a:t>, </a:t>
              </a:r>
              <a:r>
                <a:rPr lang="ko-KR" altLang="en-US" sz="1200" dirty="0" err="1">
                  <a:latin typeface="+mn-ea"/>
                </a:rPr>
                <a:t>재공</a:t>
              </a:r>
              <a:r>
                <a:rPr lang="ko-KR" altLang="en-US" sz="1200" dirty="0">
                  <a:latin typeface="+mn-ea"/>
                </a:rPr>
                <a:t> 정보 불일치</a:t>
              </a:r>
              <a:endParaRPr lang="en-US" altLang="ko-KR" sz="1200" dirty="0">
                <a:latin typeface="+mn-ea"/>
              </a:endParaRPr>
            </a:p>
            <a:p>
              <a:pPr latinLnBrk="1"/>
              <a:endParaRPr lang="en-US" altLang="ko-KR" sz="1200" dirty="0">
                <a:latin typeface="+mn-ea"/>
              </a:endParaRPr>
            </a:p>
            <a:p>
              <a:pPr latinLnBrk="1"/>
              <a:r>
                <a:rPr lang="en-US" altLang="ko-KR" sz="1400" b="1" dirty="0">
                  <a:latin typeface="+mn-ea"/>
                </a:rPr>
                <a:t>5. </a:t>
              </a:r>
              <a:r>
                <a:rPr lang="ko-KR" altLang="en-US" sz="1400" b="1" dirty="0">
                  <a:latin typeface="+mn-ea"/>
                </a:rPr>
                <a:t>수출수입프로세스 미흡</a:t>
              </a:r>
              <a:endParaRPr lang="en-US" altLang="ko-KR" sz="1400" b="1" dirty="0">
                <a:latin typeface="+mn-ea"/>
              </a:endParaRPr>
            </a:p>
            <a:p>
              <a:pPr latinLnBrk="1"/>
              <a:endParaRPr lang="en-US" altLang="ko-KR" sz="1200" dirty="0">
                <a:latin typeface="+mn-ea"/>
              </a:endParaRPr>
            </a:p>
            <a:p>
              <a:pPr latinLnBrk="1"/>
              <a:r>
                <a:rPr lang="en-US" altLang="ko-KR" sz="1400" b="1" dirty="0">
                  <a:latin typeface="+mn-ea"/>
                </a:rPr>
                <a:t>6. </a:t>
              </a:r>
              <a:r>
                <a:rPr lang="ko-KR" altLang="en-US" sz="1400" b="1" dirty="0">
                  <a:latin typeface="+mn-ea"/>
                </a:rPr>
                <a:t>수불 마감 기능 미흡</a:t>
              </a:r>
              <a:endParaRPr lang="en-US" altLang="ko-KR" sz="1400" b="1" dirty="0">
                <a:latin typeface="+mn-ea"/>
              </a:endParaRPr>
            </a:p>
            <a:p>
              <a:pPr latinLnBrk="1"/>
              <a:endParaRPr lang="en-US" altLang="ko-KR" sz="1400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800970-95F1-FA8B-C30E-DF18A16DF9D5}"/>
              </a:ext>
            </a:extLst>
          </p:cNvPr>
          <p:cNvGrpSpPr/>
          <p:nvPr/>
        </p:nvGrpSpPr>
        <p:grpSpPr>
          <a:xfrm>
            <a:off x="5019384" y="1790450"/>
            <a:ext cx="4325310" cy="4308271"/>
            <a:chOff x="5019384" y="1790450"/>
            <a:chExt cx="4325310" cy="4308271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D25B6AE2-05A5-4012-863F-9DF5B981DE0B}"/>
                </a:ext>
              </a:extLst>
            </p:cNvPr>
            <p:cNvSpPr/>
            <p:nvPr/>
          </p:nvSpPr>
          <p:spPr>
            <a:xfrm>
              <a:off x="5019384" y="1790450"/>
              <a:ext cx="4325310" cy="4308271"/>
            </a:xfrm>
            <a:prstGeom prst="roundRect">
              <a:avLst>
                <a:gd name="adj" fmla="val 2131"/>
              </a:avLst>
            </a:prstGeom>
            <a:solidFill>
              <a:srgbClr val="FFF2CC"/>
            </a:solidFill>
            <a:ln w="9525">
              <a:solidFill>
                <a:srgbClr val="7B7B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70" name="TextBox 13">
              <a:extLst>
                <a:ext uri="{FF2B5EF4-FFF2-40B4-BE49-F238E27FC236}">
                  <a16:creationId xmlns:a16="http://schemas.microsoft.com/office/drawing/2014/main" id="{F4B38EC2-918B-4262-9B4A-A473647C0F9C}"/>
                </a:ext>
              </a:extLst>
            </p:cNvPr>
            <p:cNvSpPr txBox="1"/>
            <p:nvPr/>
          </p:nvSpPr>
          <p:spPr>
            <a:xfrm>
              <a:off x="5163400" y="2023153"/>
              <a:ext cx="3895001" cy="3482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latin typeface="+mj-ea"/>
                  <a:ea typeface="+mj-ea"/>
                </a:rPr>
                <a:t>1. </a:t>
              </a:r>
              <a:r>
                <a:rPr kumimoji="0" lang="ko-KR" altLang="en-US" sz="1400" dirty="0">
                  <a:solidFill>
                    <a:srgbClr val="000066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기준 정보 표준화 및 관리 체계 구축</a:t>
              </a:r>
              <a:endParaRPr lang="en-US" altLang="ko-KR" sz="1400" b="1" dirty="0">
                <a:latin typeface="+mj-ea"/>
                <a:ea typeface="+mj-ea"/>
              </a:endParaRPr>
            </a:p>
            <a:p>
              <a:r>
                <a:rPr lang="en-US" altLang="ko-KR" sz="1200" dirty="0">
                  <a:latin typeface="+mn-ea"/>
                </a:rPr>
                <a:t> 1) </a:t>
              </a:r>
              <a:r>
                <a:rPr lang="ko-KR" altLang="en-US" sz="1200" dirty="0">
                  <a:latin typeface="+mn-ea"/>
                </a:rPr>
                <a:t>표준화 </a:t>
              </a:r>
              <a:r>
                <a:rPr lang="en-US" altLang="ko-KR" sz="1200" dirty="0">
                  <a:latin typeface="+mn-ea"/>
                </a:rPr>
                <a:t>(</a:t>
              </a:r>
              <a:r>
                <a:rPr lang="ko-KR" altLang="en-US" sz="1200" dirty="0" err="1">
                  <a:latin typeface="+mn-ea"/>
                </a:rPr>
                <a:t>비정형화된</a:t>
              </a:r>
              <a:r>
                <a:rPr lang="ko-KR" altLang="en-US" sz="1200" dirty="0">
                  <a:latin typeface="+mn-ea"/>
                </a:rPr>
                <a:t> 업무 개선</a:t>
              </a:r>
              <a:r>
                <a:rPr lang="en-US" altLang="ko-KR" sz="1200" dirty="0">
                  <a:latin typeface="+mn-ea"/>
                </a:rPr>
                <a:t>, </a:t>
              </a:r>
              <a:r>
                <a:rPr lang="ko-KR" altLang="en-US" sz="1200" dirty="0">
                  <a:latin typeface="+mn-ea"/>
                </a:rPr>
                <a:t>코드표준화 등</a:t>
              </a:r>
              <a:r>
                <a:rPr lang="en-US" altLang="ko-KR" sz="1200" dirty="0">
                  <a:latin typeface="+mn-ea"/>
                </a:rPr>
                <a:t>)</a:t>
              </a:r>
            </a:p>
            <a:p>
              <a:endParaRPr lang="en-US" altLang="ko-KR" sz="1200" dirty="0">
                <a:latin typeface="+mn-ea"/>
              </a:endParaRPr>
            </a:p>
            <a:p>
              <a:r>
                <a:rPr lang="en-US" altLang="ko-KR" sz="1400" b="1" dirty="0">
                  <a:latin typeface="+mn-ea"/>
                </a:rPr>
                <a:t>2. </a:t>
              </a:r>
              <a:r>
                <a:rPr lang="ko-KR" altLang="en-US" sz="1400" b="1" dirty="0">
                  <a:latin typeface="+mn-ea"/>
                </a:rPr>
                <a:t>표준 </a:t>
              </a:r>
              <a:r>
                <a:rPr lang="en-US" altLang="ko-KR" sz="1400" b="1" dirty="0">
                  <a:latin typeface="+mn-ea"/>
                </a:rPr>
                <a:t>BOM </a:t>
              </a:r>
              <a:r>
                <a:rPr lang="ko-KR" altLang="en-US" sz="1400" b="1" dirty="0">
                  <a:latin typeface="+mn-ea"/>
                </a:rPr>
                <a:t>관리 체계 구축</a:t>
              </a:r>
              <a:endParaRPr lang="en-US" altLang="ko-KR" sz="1400" b="1" dirty="0">
                <a:latin typeface="+mn-ea"/>
              </a:endParaRPr>
            </a:p>
            <a:p>
              <a:r>
                <a:rPr lang="en-US" altLang="ko-KR" sz="1200" dirty="0">
                  <a:latin typeface="+mn-ea"/>
                </a:rPr>
                <a:t> 1) </a:t>
              </a:r>
              <a:r>
                <a:rPr lang="ko-KR" altLang="en-US" sz="1200" dirty="0">
                  <a:latin typeface="+mn-ea"/>
                </a:rPr>
                <a:t>원자재 소요 단위 추가</a:t>
              </a:r>
              <a:r>
                <a:rPr lang="en-US" altLang="ko-KR" sz="1200" dirty="0">
                  <a:latin typeface="+mn-ea"/>
                </a:rPr>
                <a:t>, </a:t>
              </a:r>
              <a:r>
                <a:rPr lang="ko-KR" altLang="en-US" sz="1200" dirty="0">
                  <a:latin typeface="+mn-ea"/>
                </a:rPr>
                <a:t>소요계획 자동 산출</a:t>
              </a:r>
              <a:endParaRPr lang="en-US" altLang="ko-KR" sz="1200" dirty="0">
                <a:latin typeface="+mn-ea"/>
              </a:endParaRPr>
            </a:p>
            <a:p>
              <a:r>
                <a:rPr lang="en-US" altLang="ko-KR" sz="1200" dirty="0">
                  <a:latin typeface="+mn-ea"/>
                </a:rPr>
                <a:t> 2) </a:t>
              </a:r>
              <a:r>
                <a:rPr lang="ko-KR" altLang="en-US" sz="1200" dirty="0">
                  <a:latin typeface="+mn-ea"/>
                </a:rPr>
                <a:t>원가 및 손익계산 기초 데이터</a:t>
              </a:r>
              <a:endParaRPr lang="en-US" altLang="ko-KR" sz="1200" dirty="0">
                <a:latin typeface="+mn-ea"/>
              </a:endParaRPr>
            </a:p>
            <a:p>
              <a:endParaRPr lang="en-US" altLang="ko-KR" sz="1200" dirty="0">
                <a:latin typeface="+mn-ea"/>
              </a:endParaRPr>
            </a:p>
            <a:p>
              <a:pPr fontAlgn="base"/>
              <a:r>
                <a:rPr lang="en-US" altLang="ko-KR" sz="1400" b="1" dirty="0">
                  <a:latin typeface="+mn-ea"/>
                </a:rPr>
                <a:t>3. </a:t>
              </a:r>
              <a:r>
                <a:rPr lang="ko-KR" altLang="en-US" sz="1400" b="1" dirty="0">
                  <a:latin typeface="+mn-ea"/>
                </a:rPr>
                <a:t>라우팅</a:t>
              </a:r>
              <a:r>
                <a:rPr lang="ko-KR" altLang="en-US" sz="1400" b="1" kern="0" dirty="0">
                  <a:latin typeface="+mn-ea"/>
                </a:rPr>
                <a:t> 유기적 대응</a:t>
              </a:r>
              <a:endParaRPr lang="en-US" altLang="ko-KR" sz="1400" b="1" kern="0" dirty="0">
                <a:latin typeface="+mn-ea"/>
              </a:endParaRPr>
            </a:p>
            <a:p>
              <a:pPr fontAlgn="base"/>
              <a:r>
                <a:rPr lang="en-US" altLang="ko-KR" sz="1200" kern="0" dirty="0">
                  <a:latin typeface="+mn-ea"/>
                </a:rPr>
                <a:t> 1) </a:t>
              </a:r>
              <a:r>
                <a:rPr lang="ko-KR" altLang="en-US" sz="1200" kern="0" dirty="0">
                  <a:latin typeface="+mn-ea"/>
                </a:rPr>
                <a:t>작업지시 생성시 공정 추가</a:t>
              </a:r>
              <a:r>
                <a:rPr lang="en-US" altLang="ko-KR" sz="1200" kern="0" dirty="0">
                  <a:latin typeface="+mn-ea"/>
                </a:rPr>
                <a:t>, </a:t>
              </a:r>
              <a:r>
                <a:rPr lang="ko-KR" altLang="en-US" sz="1200" kern="0" dirty="0">
                  <a:latin typeface="+mn-ea"/>
                </a:rPr>
                <a:t>삭제</a:t>
              </a:r>
              <a:endParaRPr lang="en-US" altLang="ko-KR" sz="1200" kern="0" dirty="0">
                <a:latin typeface="+mn-ea"/>
              </a:endParaRPr>
            </a:p>
            <a:p>
              <a:pPr fontAlgn="base"/>
              <a:r>
                <a:rPr lang="en-US" altLang="ko-KR" sz="1200" kern="0" dirty="0">
                  <a:latin typeface="+mn-ea"/>
                </a:rPr>
                <a:t> 2) </a:t>
              </a:r>
              <a:r>
                <a:rPr lang="ko-KR" altLang="en-US" sz="1200" kern="0" dirty="0" err="1">
                  <a:latin typeface="+mn-ea"/>
                </a:rPr>
                <a:t>라우팅별</a:t>
              </a:r>
              <a:r>
                <a:rPr lang="ko-KR" altLang="en-US" sz="1200" kern="0" dirty="0">
                  <a:latin typeface="+mn-ea"/>
                </a:rPr>
                <a:t> </a:t>
              </a:r>
              <a:r>
                <a:rPr lang="ko-KR" altLang="en-US" sz="1200" kern="0" dirty="0" err="1">
                  <a:latin typeface="+mn-ea"/>
                </a:rPr>
                <a:t>버젼관리</a:t>
              </a:r>
              <a:r>
                <a:rPr lang="ko-KR" altLang="en-US" sz="1200" kern="0" dirty="0">
                  <a:latin typeface="+mn-ea"/>
                </a:rPr>
                <a:t> 가능</a:t>
              </a:r>
              <a:endParaRPr lang="en-US" altLang="ko-KR" sz="1200" kern="0" dirty="0">
                <a:latin typeface="+mn-ea"/>
              </a:endParaRPr>
            </a:p>
            <a:p>
              <a:pPr fontAlgn="base"/>
              <a:endParaRPr lang="en-US" altLang="ko-KR" sz="1200" kern="0" dirty="0">
                <a:latin typeface="+mn-ea"/>
              </a:endParaRPr>
            </a:p>
            <a:p>
              <a:pPr fontAlgn="base"/>
              <a:r>
                <a:rPr lang="en-US" altLang="ko-KR" sz="1400" b="1" kern="0" dirty="0">
                  <a:latin typeface="+mn-ea"/>
                </a:rPr>
                <a:t>4. </a:t>
              </a:r>
              <a:r>
                <a:rPr lang="ko-KR" altLang="en-US" sz="1400" b="1" kern="0" dirty="0">
                  <a:latin typeface="+mn-ea"/>
                </a:rPr>
                <a:t>실적 </a:t>
              </a:r>
              <a:r>
                <a:rPr lang="ko-KR" altLang="en-US" sz="1400" b="1" kern="0" dirty="0" err="1">
                  <a:latin typeface="+mn-ea"/>
                </a:rPr>
                <a:t>등록시</a:t>
              </a:r>
              <a:r>
                <a:rPr lang="ko-KR" altLang="en-US" sz="1400" b="1" kern="0" dirty="0">
                  <a:latin typeface="+mn-ea"/>
                </a:rPr>
                <a:t> 불량수량 등록</a:t>
              </a:r>
              <a:endParaRPr lang="en-US" altLang="ko-KR" sz="1400" b="1" kern="0" dirty="0">
                <a:latin typeface="+mn-ea"/>
              </a:endParaRPr>
            </a:p>
            <a:p>
              <a:pPr fontAlgn="base"/>
              <a:r>
                <a:rPr lang="en-US" altLang="ko-KR" sz="1200" kern="0" dirty="0">
                  <a:latin typeface="+mn-ea"/>
                </a:rPr>
                <a:t> 1) </a:t>
              </a:r>
              <a:r>
                <a:rPr lang="ko-KR" altLang="en-US" sz="1200" kern="0" dirty="0" err="1">
                  <a:latin typeface="+mn-ea"/>
                </a:rPr>
                <a:t>종합수율</a:t>
              </a:r>
              <a:r>
                <a:rPr lang="ko-KR" altLang="en-US" sz="1200" kern="0" dirty="0">
                  <a:latin typeface="+mn-ea"/>
                </a:rPr>
                <a:t> 관리</a:t>
              </a:r>
              <a:r>
                <a:rPr lang="en-US" altLang="ko-KR" sz="1200" kern="0" dirty="0">
                  <a:latin typeface="+mn-ea"/>
                </a:rPr>
                <a:t>(LOT </a:t>
              </a:r>
              <a:r>
                <a:rPr lang="ko-KR" altLang="en-US" sz="1200" kern="0" dirty="0">
                  <a:latin typeface="+mn-ea"/>
                </a:rPr>
                <a:t>추적 시스템 도입</a:t>
              </a:r>
              <a:r>
                <a:rPr lang="en-US" altLang="ko-KR" sz="1200" kern="0" dirty="0">
                  <a:latin typeface="+mn-ea"/>
                </a:rPr>
                <a:t>)</a:t>
              </a:r>
            </a:p>
            <a:p>
              <a:pPr fontAlgn="base"/>
              <a:r>
                <a:rPr lang="en-US" altLang="ko-KR" sz="1200" kern="0" dirty="0">
                  <a:latin typeface="+mn-ea"/>
                </a:rPr>
                <a:t> 2) </a:t>
              </a:r>
              <a:r>
                <a:rPr lang="ko-KR" altLang="en-US" sz="1200" kern="0" dirty="0">
                  <a:latin typeface="+mn-ea"/>
                </a:rPr>
                <a:t>공정별 정확한 </a:t>
              </a:r>
              <a:r>
                <a:rPr lang="ko-KR" altLang="en-US" sz="1200" kern="0" dirty="0" err="1">
                  <a:latin typeface="+mn-ea"/>
                </a:rPr>
                <a:t>재공</a:t>
              </a:r>
              <a:r>
                <a:rPr lang="en-US" altLang="ko-KR" sz="1200" kern="0" dirty="0">
                  <a:latin typeface="+mn-ea"/>
                </a:rPr>
                <a:t>, </a:t>
              </a:r>
              <a:r>
                <a:rPr lang="ko-KR" altLang="en-US" sz="1200" kern="0" dirty="0">
                  <a:latin typeface="+mn-ea"/>
                </a:rPr>
                <a:t>재고 조회</a:t>
              </a:r>
              <a:endParaRPr lang="en-US" altLang="ko-KR" sz="1200" kern="0" dirty="0">
                <a:latin typeface="+mn-ea"/>
              </a:endParaRPr>
            </a:p>
            <a:p>
              <a:pPr fontAlgn="base"/>
              <a:endParaRPr lang="en-US" altLang="ko-KR" sz="1200" b="1" dirty="0">
                <a:latin typeface="+mn-ea"/>
              </a:endParaRPr>
            </a:p>
            <a:p>
              <a:pPr fontAlgn="base"/>
              <a:r>
                <a:rPr lang="en-US" altLang="ko-KR" sz="1400" b="1" kern="0" dirty="0">
                  <a:latin typeface="+mn-ea"/>
                </a:rPr>
                <a:t>5. </a:t>
              </a:r>
              <a:r>
                <a:rPr lang="ko-KR" altLang="en-US" sz="1400" b="1" kern="0" dirty="0">
                  <a:latin typeface="+mn-ea"/>
                </a:rPr>
                <a:t>수출수입프로세스 정립</a:t>
              </a:r>
              <a:endParaRPr lang="en-US" altLang="ko-KR" sz="1400" b="1" kern="0" dirty="0">
                <a:latin typeface="+mn-ea"/>
              </a:endParaRPr>
            </a:p>
            <a:p>
              <a:pPr fontAlgn="base">
                <a:lnSpc>
                  <a:spcPct val="150000"/>
                </a:lnSpc>
              </a:pPr>
              <a:r>
                <a:rPr lang="en-US" altLang="ko-KR" sz="1400" b="1" kern="0" dirty="0">
                  <a:latin typeface="+mn-ea"/>
                </a:rPr>
                <a:t>6. </a:t>
              </a:r>
              <a:r>
                <a:rPr lang="ko-KR" altLang="en-US" sz="1400" b="1" kern="0" dirty="0">
                  <a:latin typeface="+mn-ea"/>
                </a:rPr>
                <a:t>수불 마감 기능 확대</a:t>
              </a:r>
              <a:endParaRPr lang="en-US" altLang="ko-KR" sz="1200" b="1" dirty="0">
                <a:latin typeface="+mj-ea"/>
              </a:endParaRPr>
            </a:p>
          </p:txBody>
        </p:sp>
      </p:grpSp>
      <p:sp>
        <p:nvSpPr>
          <p:cNvPr id="72" name="Text Box 2">
            <a:extLst>
              <a:ext uri="{FF2B5EF4-FFF2-40B4-BE49-F238E27FC236}">
                <a16:creationId xmlns:a16="http://schemas.microsoft.com/office/drawing/2014/main" id="{F96AC763-F274-3113-03C6-185521B17CD2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UNIERP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255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764704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 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프로세스 비교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B451B2AC-6CD1-634D-AB88-9D07395DDB55}"/>
              </a:ext>
            </a:extLst>
          </p:cNvPr>
          <p:cNvGraphicFramePr>
            <a:graphicFrameLocks noGrp="1"/>
          </p:cNvGraphicFramePr>
          <p:nvPr/>
        </p:nvGraphicFramePr>
        <p:xfrm>
          <a:off x="631726" y="1546530"/>
          <a:ext cx="8568952" cy="4618021"/>
        </p:xfrm>
        <a:graphic>
          <a:graphicData uri="http://schemas.openxmlformats.org/drawingml/2006/table">
            <a:tbl>
              <a:tblPr firstRow="1" bandRow="1"/>
              <a:tblGrid>
                <a:gridCol w="280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1870"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AS-IS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6FB1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>
                          <a:solidFill>
                            <a:srgbClr val="FF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TO-BE</a:t>
                      </a:r>
                      <a:endParaRPr lang="ko-KR" altLang="en-US" sz="1200" dirty="0">
                        <a:solidFill>
                          <a:srgbClr val="FF33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6FB1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151"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8CB7136-1E29-CF86-9E57-6A58ACFDB362}"/>
              </a:ext>
            </a:extLst>
          </p:cNvPr>
          <p:cNvSpPr/>
          <p:nvPr/>
        </p:nvSpPr>
        <p:spPr>
          <a:xfrm>
            <a:off x="361112" y="1252408"/>
            <a:ext cx="9147976" cy="5098008"/>
          </a:xfrm>
          <a:prstGeom prst="roundRect">
            <a:avLst>
              <a:gd name="adj" fmla="val 2131"/>
            </a:avLst>
          </a:prstGeom>
          <a:noFill/>
          <a:ln w="9525"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E577171-6E9B-1D3C-18BF-58594A885367}"/>
              </a:ext>
            </a:extLst>
          </p:cNvPr>
          <p:cNvSpPr/>
          <p:nvPr/>
        </p:nvSpPr>
        <p:spPr>
          <a:xfrm>
            <a:off x="631726" y="1095413"/>
            <a:ext cx="1114780" cy="34759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+mj-ea"/>
                <a:ea typeface="+mj-ea"/>
              </a:rPr>
              <a:t>영업</a:t>
            </a:r>
          </a:p>
        </p:txBody>
      </p:sp>
      <p:sp>
        <p:nvSpPr>
          <p:cNvPr id="58" name="직사각형 2">
            <a:extLst>
              <a:ext uri="{FF2B5EF4-FFF2-40B4-BE49-F238E27FC236}">
                <a16:creationId xmlns:a16="http://schemas.microsoft.com/office/drawing/2014/main" id="{F582F013-C05F-2E72-B225-0DEDE0F6E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44" y="5312038"/>
            <a:ext cx="2473415" cy="701398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t" anchorCtr="0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  <a:latin typeface="+mn-ea"/>
                <a:ea typeface="+mn-ea"/>
              </a:rPr>
              <a:t>매출 마감 데이터를 수기로 작성함</a:t>
            </a:r>
            <a:endParaRPr lang="en-US" altLang="ko-KR" sz="105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  <a:latin typeface="+mn-ea"/>
                <a:ea typeface="+mn-ea"/>
              </a:rPr>
              <a:t>수출관리 미흡</a:t>
            </a:r>
            <a:endParaRPr lang="en-US" altLang="ko-KR" sz="105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  <a:latin typeface="+mn-ea"/>
                <a:ea typeface="+mn-ea"/>
              </a:rPr>
              <a:t>재고 파악 어려움</a:t>
            </a:r>
            <a:endParaRPr lang="en-US" altLang="ko-KR" sz="105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71450" indent="-171450">
              <a:buFontTx/>
              <a:buChar char="-"/>
            </a:pPr>
            <a:endParaRPr lang="ko-KR" altLang="en-US" sz="105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1BF1C6-EA11-DC1E-8B91-89789EEC123F}"/>
              </a:ext>
            </a:extLst>
          </p:cNvPr>
          <p:cNvGrpSpPr/>
          <p:nvPr/>
        </p:nvGrpSpPr>
        <p:grpSpPr>
          <a:xfrm>
            <a:off x="3575915" y="5907445"/>
            <a:ext cx="2514946" cy="215444"/>
            <a:chOff x="3756026" y="5877840"/>
            <a:chExt cx="2514946" cy="21544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C6D08CD-D071-973D-BF49-24E42206058F}"/>
                </a:ext>
              </a:extLst>
            </p:cNvPr>
            <p:cNvSpPr/>
            <p:nvPr/>
          </p:nvSpPr>
          <p:spPr bwMode="auto">
            <a:xfrm>
              <a:off x="4145971" y="5909683"/>
              <a:ext cx="672807" cy="151317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ERP</a:t>
              </a:r>
              <a:endPara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420BE30-0B93-F4DA-ABB2-1591F5D7C9FF}"/>
                </a:ext>
              </a:extLst>
            </p:cNvPr>
            <p:cNvSpPr txBox="1"/>
            <p:nvPr/>
          </p:nvSpPr>
          <p:spPr>
            <a:xfrm>
              <a:off x="3756026" y="5877840"/>
              <a:ext cx="45573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800" b="1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범례 </a:t>
              </a:r>
              <a:r>
                <a:rPr kumimoji="1" lang="en-US" altLang="ko-KR" sz="800" b="1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: </a:t>
              </a:r>
              <a:endPara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D711DC3-6562-1AC1-A144-BBA7E8DD289E}"/>
                </a:ext>
              </a:extLst>
            </p:cNvPr>
            <p:cNvSpPr/>
            <p:nvPr/>
          </p:nvSpPr>
          <p:spPr bwMode="auto">
            <a:xfrm>
              <a:off x="4870708" y="5908173"/>
              <a:ext cx="672807" cy="151317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kern="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POP</a:t>
              </a:r>
              <a:endPara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1600092-C154-C1A2-2ED1-DF93212216AB}"/>
                </a:ext>
              </a:extLst>
            </p:cNvPr>
            <p:cNvSpPr/>
            <p:nvPr/>
          </p:nvSpPr>
          <p:spPr bwMode="auto">
            <a:xfrm>
              <a:off x="5598165" y="5908173"/>
              <a:ext cx="672807" cy="151317"/>
            </a:xfrm>
            <a:prstGeom prst="rect">
              <a:avLst/>
            </a:prstGeom>
            <a:solidFill>
              <a:srgbClr val="92D05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kern="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STARSCM</a:t>
              </a:r>
              <a:endPara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</p:grpSp>
      <p:sp>
        <p:nvSpPr>
          <p:cNvPr id="110" name="Text Box 2">
            <a:extLst>
              <a:ext uri="{FF2B5EF4-FFF2-40B4-BE49-F238E27FC236}">
                <a16:creationId xmlns:a16="http://schemas.microsoft.com/office/drawing/2014/main" id="{AE3E5A51-7A21-3DA3-92E7-C9B6917D12BE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UNIERP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A0721CE-505E-2E9C-541C-63D3A8F4E353}"/>
              </a:ext>
            </a:extLst>
          </p:cNvPr>
          <p:cNvSpPr/>
          <p:nvPr/>
        </p:nvSpPr>
        <p:spPr bwMode="auto">
          <a:xfrm>
            <a:off x="1350885" y="2450346"/>
            <a:ext cx="1114780" cy="473758"/>
          </a:xfrm>
          <a:prstGeom prst="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수주</a:t>
            </a:r>
            <a:r>
              <a: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(</a:t>
            </a:r>
            <a:r>
              <a: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확정</a:t>
            </a:r>
            <a:r>
              <a: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)</a:t>
            </a:r>
            <a:endParaRPr kumimoji="1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7D21C5A-394E-9DC6-A7A9-F0BF81856ECF}"/>
              </a:ext>
            </a:extLst>
          </p:cNvPr>
          <p:cNvSpPr/>
          <p:nvPr/>
        </p:nvSpPr>
        <p:spPr bwMode="auto">
          <a:xfrm>
            <a:off x="1350885" y="3167285"/>
            <a:ext cx="1114780" cy="473756"/>
          </a:xfrm>
          <a:prstGeom prst="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출하</a:t>
            </a:r>
            <a:endParaRPr kumimoji="1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65BCD8-3306-DDFE-D29D-65414147D5BC}"/>
              </a:ext>
            </a:extLst>
          </p:cNvPr>
          <p:cNvSpPr/>
          <p:nvPr/>
        </p:nvSpPr>
        <p:spPr bwMode="auto">
          <a:xfrm>
            <a:off x="1350885" y="3934465"/>
            <a:ext cx="1114780" cy="47375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매출</a:t>
            </a:r>
          </a:p>
        </p:txBody>
      </p:sp>
      <p:cxnSp>
        <p:nvCxnSpPr>
          <p:cNvPr id="53" name="직선 화살표 연결선 7">
            <a:extLst>
              <a:ext uri="{FF2B5EF4-FFF2-40B4-BE49-F238E27FC236}">
                <a16:creationId xmlns:a16="http://schemas.microsoft.com/office/drawing/2014/main" id="{0E24BBD9-8D71-8C9C-D9EA-9BA20E37935C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 bwMode="auto">
          <a:xfrm>
            <a:off x="1908275" y="2924104"/>
            <a:ext cx="0" cy="243181"/>
          </a:xfrm>
          <a:prstGeom prst="straightConnector1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12">
            <a:extLst>
              <a:ext uri="{FF2B5EF4-FFF2-40B4-BE49-F238E27FC236}">
                <a16:creationId xmlns:a16="http://schemas.microsoft.com/office/drawing/2014/main" id="{82B74B30-CBA8-D7A3-626D-415B4AE0B802}"/>
              </a:ext>
            </a:extLst>
          </p:cNvPr>
          <p:cNvCxnSpPr>
            <a:cxnSpLocks/>
            <a:stCxn id="47" idx="2"/>
            <a:endCxn id="51" idx="0"/>
          </p:cNvCxnSpPr>
          <p:nvPr/>
        </p:nvCxnSpPr>
        <p:spPr bwMode="auto">
          <a:xfrm>
            <a:off x="1908275" y="3641041"/>
            <a:ext cx="0" cy="293424"/>
          </a:xfrm>
          <a:prstGeom prst="straightConnector1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pic>
        <p:nvPicPr>
          <p:cNvPr id="55" name="그림 6194">
            <a:extLst>
              <a:ext uri="{FF2B5EF4-FFF2-40B4-BE49-F238E27FC236}">
                <a16:creationId xmlns:a16="http://schemas.microsoft.com/office/drawing/2014/main" id="{2A6AAE54-D92F-689E-E3EA-0DBF3B14D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65" y="3813271"/>
            <a:ext cx="304800" cy="304800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6" name="직사각형 2">
            <a:extLst>
              <a:ext uri="{FF2B5EF4-FFF2-40B4-BE49-F238E27FC236}">
                <a16:creationId xmlns:a16="http://schemas.microsoft.com/office/drawing/2014/main" id="{EDDBE2D3-61CD-6EB5-F926-48A5D0D0F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6142" y="1894989"/>
            <a:ext cx="1114780" cy="360000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defTabSz="914400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판매계획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0B33245-87FC-45DA-81E5-AAF368874F1E}"/>
              </a:ext>
            </a:extLst>
          </p:cNvPr>
          <p:cNvSpPr/>
          <p:nvPr/>
        </p:nvSpPr>
        <p:spPr bwMode="auto">
          <a:xfrm>
            <a:off x="4376142" y="2564904"/>
            <a:ext cx="1114780" cy="360000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algn="ctr" defTabSz="914400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굴림" panose="020B0600000101010101" pitchFamily="50" charset="-127"/>
              </a:rPr>
              <a:t>수주</a:t>
            </a:r>
            <a:r>
              <a:rPr kumimoji="1" lang="en-US" altLang="ko-KR" sz="11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굴림" panose="020B0600000101010101" pitchFamily="50" charset="-127"/>
              </a:rPr>
              <a:t>(</a:t>
            </a:r>
            <a:r>
              <a:rPr kumimoji="1" lang="ko-KR" altLang="en-US" sz="11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굴림" panose="020B0600000101010101" pitchFamily="50" charset="-127"/>
              </a:rPr>
              <a:t>확정</a:t>
            </a:r>
            <a:r>
              <a:rPr kumimoji="1" lang="en-US" altLang="ko-KR" sz="11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굴림" panose="020B0600000101010101" pitchFamily="50" charset="-127"/>
              </a:rPr>
              <a:t>)</a:t>
            </a:r>
            <a:endParaRPr kumimoji="1" lang="ko-KR" altLang="en-US" sz="1100" b="1" kern="0" dirty="0">
              <a:solidFill>
                <a:srgbClr val="000000"/>
              </a:solidFill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E59F2A8-51EA-3060-CA40-9B0B7EEA5D9A}"/>
              </a:ext>
            </a:extLst>
          </p:cNvPr>
          <p:cNvSpPr/>
          <p:nvPr/>
        </p:nvSpPr>
        <p:spPr bwMode="auto">
          <a:xfrm>
            <a:off x="4384083" y="3212976"/>
            <a:ext cx="1114780" cy="360000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algn="ctr" defTabSz="914400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굴림" panose="020B0600000101010101" pitchFamily="50" charset="-127"/>
              </a:rPr>
              <a:t>출하요청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6D140E2-36D7-0DEE-E0CF-A0F41A0A1853}"/>
              </a:ext>
            </a:extLst>
          </p:cNvPr>
          <p:cNvSpPr/>
          <p:nvPr/>
        </p:nvSpPr>
        <p:spPr bwMode="auto">
          <a:xfrm>
            <a:off x="4376142" y="4653176"/>
            <a:ext cx="1114780" cy="360000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algn="ctr" defTabSz="914400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굴림" panose="020B0600000101010101" pitchFamily="50" charset="-127"/>
              </a:rPr>
              <a:t>매출</a:t>
            </a:r>
          </a:p>
        </p:txBody>
      </p:sp>
      <p:cxnSp>
        <p:nvCxnSpPr>
          <p:cNvPr id="64" name="직선 화살표 연결선 4">
            <a:extLst>
              <a:ext uri="{FF2B5EF4-FFF2-40B4-BE49-F238E27FC236}">
                <a16:creationId xmlns:a16="http://schemas.microsoft.com/office/drawing/2014/main" id="{8E55110D-07C5-9C61-0C2B-B94BCB1FB2CE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 bwMode="auto">
          <a:xfrm>
            <a:off x="4933532" y="2254989"/>
            <a:ext cx="0" cy="309915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직선 화살표 연결선 7">
            <a:extLst>
              <a:ext uri="{FF2B5EF4-FFF2-40B4-BE49-F238E27FC236}">
                <a16:creationId xmlns:a16="http://schemas.microsoft.com/office/drawing/2014/main" id="{50CE2278-7AD9-FF0A-A21E-1333C492AE3C}"/>
              </a:ext>
            </a:extLst>
          </p:cNvPr>
          <p:cNvCxnSpPr>
            <a:cxnSpLocks/>
            <a:stCxn id="57" idx="2"/>
            <a:endCxn id="62" idx="0"/>
          </p:cNvCxnSpPr>
          <p:nvPr/>
        </p:nvCxnSpPr>
        <p:spPr bwMode="auto">
          <a:xfrm>
            <a:off x="4933532" y="2924904"/>
            <a:ext cx="7941" cy="288072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직선 화살표 연결선 12">
            <a:extLst>
              <a:ext uri="{FF2B5EF4-FFF2-40B4-BE49-F238E27FC236}">
                <a16:creationId xmlns:a16="http://schemas.microsoft.com/office/drawing/2014/main" id="{21C17E63-2FE2-E2C4-038B-36D2DA51556F}"/>
              </a:ext>
            </a:extLst>
          </p:cNvPr>
          <p:cNvCxnSpPr>
            <a:cxnSpLocks/>
            <a:stCxn id="67" idx="2"/>
            <a:endCxn id="63" idx="0"/>
          </p:cNvCxnSpPr>
          <p:nvPr/>
        </p:nvCxnSpPr>
        <p:spPr bwMode="auto">
          <a:xfrm>
            <a:off x="4933532" y="4221048"/>
            <a:ext cx="0" cy="432128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C93DC6F-A3FC-17C2-1EB8-340E396AC687}"/>
              </a:ext>
            </a:extLst>
          </p:cNvPr>
          <p:cNvSpPr/>
          <p:nvPr/>
        </p:nvSpPr>
        <p:spPr bwMode="auto">
          <a:xfrm>
            <a:off x="4376142" y="3861048"/>
            <a:ext cx="1114780" cy="360000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algn="ctr" defTabSz="914400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굴림" panose="020B0600000101010101" pitchFamily="50" charset="-127"/>
              </a:rPr>
              <a:t>출고처리</a:t>
            </a:r>
          </a:p>
        </p:txBody>
      </p:sp>
      <p:cxnSp>
        <p:nvCxnSpPr>
          <p:cNvPr id="69" name="직선 화살표 연결선 7">
            <a:extLst>
              <a:ext uri="{FF2B5EF4-FFF2-40B4-BE49-F238E27FC236}">
                <a16:creationId xmlns:a16="http://schemas.microsoft.com/office/drawing/2014/main" id="{3B8ACA3C-1BF3-38BE-BCCC-572A32D58492}"/>
              </a:ext>
            </a:extLst>
          </p:cNvPr>
          <p:cNvCxnSpPr>
            <a:cxnSpLocks/>
            <a:stCxn id="62" idx="2"/>
            <a:endCxn id="67" idx="0"/>
          </p:cNvCxnSpPr>
          <p:nvPr/>
        </p:nvCxnSpPr>
        <p:spPr bwMode="auto">
          <a:xfrm flipH="1">
            <a:off x="4933532" y="3572976"/>
            <a:ext cx="7941" cy="288072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0" name="직사각형 2">
            <a:extLst>
              <a:ext uri="{FF2B5EF4-FFF2-40B4-BE49-F238E27FC236}">
                <a16:creationId xmlns:a16="http://schemas.microsoft.com/office/drawing/2014/main" id="{DBF18609-8CA8-358C-0B2C-881026475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7523" y="1894990"/>
            <a:ext cx="2542464" cy="360000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050" dirty="0">
                <a:solidFill>
                  <a:schemeClr val="tx1"/>
                </a:solidFill>
                <a:latin typeface="+mn-ea"/>
                <a:ea typeface="+mn-ea"/>
              </a:rPr>
              <a:t>3</a:t>
            </a:r>
            <a:r>
              <a:rPr lang="ko-KR" altLang="en-US" sz="1050" dirty="0">
                <a:solidFill>
                  <a:schemeClr val="tx1"/>
                </a:solidFill>
                <a:latin typeface="+mn-ea"/>
                <a:ea typeface="+mn-ea"/>
              </a:rPr>
              <a:t>개월</a:t>
            </a:r>
            <a:r>
              <a:rPr lang="en-US" altLang="ko-KR" sz="1050" dirty="0">
                <a:solidFill>
                  <a:schemeClr val="tx1"/>
                </a:solidFill>
                <a:latin typeface="+mn-ea"/>
                <a:ea typeface="+mn-ea"/>
              </a:rPr>
              <a:t>, 1</a:t>
            </a:r>
            <a:r>
              <a:rPr lang="ko-KR" altLang="en-US" sz="1050" dirty="0">
                <a:solidFill>
                  <a:schemeClr val="tx1"/>
                </a:solidFill>
                <a:latin typeface="+mn-ea"/>
                <a:ea typeface="+mn-ea"/>
              </a:rPr>
              <a:t>개월</a:t>
            </a:r>
            <a:r>
              <a:rPr lang="en-US" altLang="ko-KR" sz="105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+mn-ea"/>
                <a:ea typeface="+mn-ea"/>
              </a:rPr>
              <a:t>주간단위 판매계획 등록</a:t>
            </a:r>
          </a:p>
        </p:txBody>
      </p:sp>
      <p:sp>
        <p:nvSpPr>
          <p:cNvPr id="74" name="직사각형 2">
            <a:extLst>
              <a:ext uri="{FF2B5EF4-FFF2-40B4-BE49-F238E27FC236}">
                <a16:creationId xmlns:a16="http://schemas.microsoft.com/office/drawing/2014/main" id="{5DB10533-1175-3ED8-364E-75C945017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1258" y="3230681"/>
            <a:ext cx="2578729" cy="360000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출하요청 등록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박스포장 라벨부착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미납수량 </a:t>
            </a:r>
            <a:endParaRPr lang="en-US" altLang="ko-KR" sz="9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관리</a:t>
            </a:r>
          </a:p>
        </p:txBody>
      </p:sp>
      <p:sp>
        <p:nvSpPr>
          <p:cNvPr id="75" name="직사각형 2">
            <a:extLst>
              <a:ext uri="{FF2B5EF4-FFF2-40B4-BE49-F238E27FC236}">
                <a16:creationId xmlns:a16="http://schemas.microsoft.com/office/drawing/2014/main" id="{44C6E9DA-6E0D-F442-8CFF-712F1534C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6770" y="4637414"/>
            <a:ext cx="2542462" cy="360000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매출 마감데이터를 시스템으로 관리함</a:t>
            </a:r>
            <a:endParaRPr lang="en-US" altLang="ko-KR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직사각형 2">
            <a:extLst>
              <a:ext uri="{FF2B5EF4-FFF2-40B4-BE49-F238E27FC236}">
                <a16:creationId xmlns:a16="http://schemas.microsoft.com/office/drawing/2014/main" id="{05740E8F-84A8-0E7D-3CDB-AAE097F9E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8083" y="3855752"/>
            <a:ext cx="2578729" cy="360000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900" dirty="0">
                <a:solidFill>
                  <a:schemeClr val="tx1"/>
                </a:solidFill>
                <a:latin typeface="+mn-ea"/>
                <a:ea typeface="+mn-ea"/>
              </a:rPr>
              <a:t>PDA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시스템으로 현장에 출고처리 가능함</a:t>
            </a:r>
            <a:endParaRPr lang="en-US" altLang="ko-KR" sz="9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+mn-ea"/>
                <a:ea typeface="+mn-ea"/>
              </a:rPr>
              <a:t>(BOX Lot 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  <a:ea typeface="+mn-ea"/>
              </a:rPr>
              <a:t>스캔후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 출고에 따른 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ea typeface="+mn-ea"/>
              </a:rPr>
              <a:t>Lot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추적관리 가능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endParaRPr lang="ko-KR" altLang="en-US" sz="9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7" name="직사각형 2">
            <a:extLst>
              <a:ext uri="{FF2B5EF4-FFF2-40B4-BE49-F238E27FC236}">
                <a16:creationId xmlns:a16="http://schemas.microsoft.com/office/drawing/2014/main" id="{4B23BD7E-AC5A-2AB5-E63C-268135030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7523" y="2580025"/>
            <a:ext cx="2542464" cy="360000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050" dirty="0">
                <a:solidFill>
                  <a:schemeClr val="tx1"/>
                </a:solidFill>
                <a:latin typeface="+mn-ea"/>
                <a:ea typeface="+mn-ea"/>
              </a:rPr>
              <a:t>3</a:t>
            </a:r>
            <a:r>
              <a:rPr lang="ko-KR" altLang="en-US" sz="1050" dirty="0">
                <a:solidFill>
                  <a:schemeClr val="tx1"/>
                </a:solidFill>
                <a:latin typeface="+mn-ea"/>
                <a:ea typeface="+mn-ea"/>
              </a:rPr>
              <a:t>개월</a:t>
            </a:r>
            <a:r>
              <a:rPr lang="en-US" altLang="ko-KR" sz="1050" dirty="0">
                <a:solidFill>
                  <a:schemeClr val="tx1"/>
                </a:solidFill>
                <a:latin typeface="+mn-ea"/>
                <a:ea typeface="+mn-ea"/>
              </a:rPr>
              <a:t>, 1</a:t>
            </a:r>
            <a:r>
              <a:rPr lang="ko-KR" altLang="en-US" sz="1050" dirty="0">
                <a:solidFill>
                  <a:schemeClr val="tx1"/>
                </a:solidFill>
                <a:latin typeface="+mn-ea"/>
                <a:ea typeface="+mn-ea"/>
              </a:rPr>
              <a:t>개월</a:t>
            </a:r>
            <a:r>
              <a:rPr lang="en-US" altLang="ko-KR" sz="105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+mn-ea"/>
                <a:ea typeface="+mn-ea"/>
              </a:rPr>
              <a:t>주간단위 판매계획 등록</a:t>
            </a:r>
          </a:p>
        </p:txBody>
      </p:sp>
      <p:cxnSp>
        <p:nvCxnSpPr>
          <p:cNvPr id="79" name="직선 화살표 연결선 4">
            <a:extLst>
              <a:ext uri="{FF2B5EF4-FFF2-40B4-BE49-F238E27FC236}">
                <a16:creationId xmlns:a16="http://schemas.microsoft.com/office/drawing/2014/main" id="{124B8E00-C084-C8B1-E6A5-E23B0435C90E}"/>
              </a:ext>
            </a:extLst>
          </p:cNvPr>
          <p:cNvCxnSpPr>
            <a:cxnSpLocks/>
            <a:stCxn id="56" idx="3"/>
            <a:endCxn id="70" idx="1"/>
          </p:cNvCxnSpPr>
          <p:nvPr/>
        </p:nvCxnSpPr>
        <p:spPr bwMode="auto">
          <a:xfrm>
            <a:off x="5490922" y="2074989"/>
            <a:ext cx="1166601" cy="1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직선 화살표 연결선 4">
            <a:extLst>
              <a:ext uri="{FF2B5EF4-FFF2-40B4-BE49-F238E27FC236}">
                <a16:creationId xmlns:a16="http://schemas.microsoft.com/office/drawing/2014/main" id="{3BC37939-7930-1C2B-3736-0DA9E6BC9E14}"/>
              </a:ext>
            </a:extLst>
          </p:cNvPr>
          <p:cNvCxnSpPr>
            <a:cxnSpLocks/>
            <a:stCxn id="57" idx="3"/>
            <a:endCxn id="77" idx="1"/>
          </p:cNvCxnSpPr>
          <p:nvPr/>
        </p:nvCxnSpPr>
        <p:spPr bwMode="auto">
          <a:xfrm>
            <a:off x="5490922" y="2744904"/>
            <a:ext cx="1166601" cy="15121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직선 화살표 연결선 4">
            <a:extLst>
              <a:ext uri="{FF2B5EF4-FFF2-40B4-BE49-F238E27FC236}">
                <a16:creationId xmlns:a16="http://schemas.microsoft.com/office/drawing/2014/main" id="{22DD5FF6-792C-6F39-057A-A1D847AD5E52}"/>
              </a:ext>
            </a:extLst>
          </p:cNvPr>
          <p:cNvCxnSpPr>
            <a:cxnSpLocks/>
            <a:stCxn id="62" idx="3"/>
            <a:endCxn id="74" idx="1"/>
          </p:cNvCxnSpPr>
          <p:nvPr/>
        </p:nvCxnSpPr>
        <p:spPr bwMode="auto">
          <a:xfrm>
            <a:off x="5498863" y="3392976"/>
            <a:ext cx="1122395" cy="17705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직선 화살표 연결선 4">
            <a:extLst>
              <a:ext uri="{FF2B5EF4-FFF2-40B4-BE49-F238E27FC236}">
                <a16:creationId xmlns:a16="http://schemas.microsoft.com/office/drawing/2014/main" id="{F8335110-D315-DD46-C6BE-4D24BA8B2776}"/>
              </a:ext>
            </a:extLst>
          </p:cNvPr>
          <p:cNvCxnSpPr>
            <a:cxnSpLocks/>
            <a:stCxn id="67" idx="3"/>
            <a:endCxn id="76" idx="1"/>
          </p:cNvCxnSpPr>
          <p:nvPr/>
        </p:nvCxnSpPr>
        <p:spPr bwMode="auto">
          <a:xfrm flipV="1">
            <a:off x="5490922" y="4035752"/>
            <a:ext cx="1127161" cy="5296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직선 화살표 연결선 4">
            <a:extLst>
              <a:ext uri="{FF2B5EF4-FFF2-40B4-BE49-F238E27FC236}">
                <a16:creationId xmlns:a16="http://schemas.microsoft.com/office/drawing/2014/main" id="{29CECBA6-A4A1-3D80-FDDB-F2BD55C475BB}"/>
              </a:ext>
            </a:extLst>
          </p:cNvPr>
          <p:cNvCxnSpPr>
            <a:cxnSpLocks/>
            <a:stCxn id="63" idx="3"/>
            <a:endCxn id="75" idx="1"/>
          </p:cNvCxnSpPr>
          <p:nvPr/>
        </p:nvCxnSpPr>
        <p:spPr bwMode="auto">
          <a:xfrm flipV="1">
            <a:off x="5490922" y="4817414"/>
            <a:ext cx="1155848" cy="15762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9" name="직사각형 70">
            <a:extLst>
              <a:ext uri="{FF2B5EF4-FFF2-40B4-BE49-F238E27FC236}">
                <a16:creationId xmlns:a16="http://schemas.microsoft.com/office/drawing/2014/main" id="{90E6607D-EFB3-5169-A9F2-682B00908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6142" y="5141471"/>
            <a:ext cx="1114780" cy="471670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defTabSz="914400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현황분석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보고</a:t>
            </a:r>
            <a:endParaRPr lang="en-US" altLang="ko-KR" sz="11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ctr" defTabSz="914400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재고분석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endParaRPr lang="ko-KR" altLang="en-US" sz="11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0" name="직사각형 2">
            <a:extLst>
              <a:ext uri="{FF2B5EF4-FFF2-40B4-BE49-F238E27FC236}">
                <a16:creationId xmlns:a16="http://schemas.microsoft.com/office/drawing/2014/main" id="{9013243C-5D23-CF40-2641-AB13C096E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6770" y="5188888"/>
            <a:ext cx="2542462" cy="360000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재고 파악  및  제품군 별 매출 및 미 매출 실시간 확인 가능 </a:t>
            </a:r>
            <a:endParaRPr lang="en-US" altLang="ko-KR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91" name="직선 화살표 연결선 4">
            <a:extLst>
              <a:ext uri="{FF2B5EF4-FFF2-40B4-BE49-F238E27FC236}">
                <a16:creationId xmlns:a16="http://schemas.microsoft.com/office/drawing/2014/main" id="{A3C94F60-125D-1257-886E-D3E9AF5FB78D}"/>
              </a:ext>
            </a:extLst>
          </p:cNvPr>
          <p:cNvCxnSpPr>
            <a:cxnSpLocks/>
            <a:stCxn id="89" idx="3"/>
            <a:endCxn id="90" idx="1"/>
          </p:cNvCxnSpPr>
          <p:nvPr/>
        </p:nvCxnSpPr>
        <p:spPr bwMode="auto">
          <a:xfrm flipV="1">
            <a:off x="5490922" y="5368888"/>
            <a:ext cx="1155848" cy="8418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541BC9B-7A3B-1A87-6418-2FCE110BD52B}"/>
              </a:ext>
            </a:extLst>
          </p:cNvPr>
          <p:cNvSpPr/>
          <p:nvPr/>
        </p:nvSpPr>
        <p:spPr bwMode="auto">
          <a:xfrm>
            <a:off x="5672249" y="4221128"/>
            <a:ext cx="752126" cy="360000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algn="ctr" defTabSz="914400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굴림" panose="020B0600000101010101" pitchFamily="50" charset="-127"/>
              </a:rPr>
              <a:t>수출관리</a:t>
            </a:r>
          </a:p>
        </p:txBody>
      </p:sp>
      <p:sp>
        <p:nvSpPr>
          <p:cNvPr id="106" name="직사각형 2">
            <a:extLst>
              <a:ext uri="{FF2B5EF4-FFF2-40B4-BE49-F238E27FC236}">
                <a16:creationId xmlns:a16="http://schemas.microsoft.com/office/drawing/2014/main" id="{8E0E57ED-D81A-83BE-EA8D-316DF29AF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1391" y="4221128"/>
            <a:ext cx="2542462" cy="360000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수출 프로세스 정립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통관관리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, B/L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관리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E15CB70D-3107-ABA1-3C68-FA032C850278}"/>
              </a:ext>
            </a:extLst>
          </p:cNvPr>
          <p:cNvCxnSpPr>
            <a:stCxn id="92" idx="1"/>
            <a:endCxn id="63" idx="0"/>
          </p:cNvCxnSpPr>
          <p:nvPr/>
        </p:nvCxnSpPr>
        <p:spPr>
          <a:xfrm rot="10800000" flipV="1">
            <a:off x="4933533" y="4401128"/>
            <a:ext cx="738717" cy="252048"/>
          </a:xfrm>
          <a:prstGeom prst="bentConnector2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812642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764704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 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프로세스 비교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B451B2AC-6CD1-634D-AB88-9D07395DDB55}"/>
              </a:ext>
            </a:extLst>
          </p:cNvPr>
          <p:cNvGraphicFramePr>
            <a:graphicFrameLocks noGrp="1"/>
          </p:cNvGraphicFramePr>
          <p:nvPr/>
        </p:nvGraphicFramePr>
        <p:xfrm>
          <a:off x="631726" y="1546530"/>
          <a:ext cx="8568952" cy="4618021"/>
        </p:xfrm>
        <a:graphic>
          <a:graphicData uri="http://schemas.openxmlformats.org/drawingml/2006/table">
            <a:tbl>
              <a:tblPr firstRow="1" bandRow="1"/>
              <a:tblGrid>
                <a:gridCol w="280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1870"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AS-IS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6FB1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>
                          <a:solidFill>
                            <a:srgbClr val="FF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TO-BE</a:t>
                      </a:r>
                      <a:endParaRPr lang="ko-KR" altLang="en-US" sz="1200" dirty="0">
                        <a:solidFill>
                          <a:srgbClr val="FF33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6FB1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151"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8CB7136-1E29-CF86-9E57-6A58ACFDB362}"/>
              </a:ext>
            </a:extLst>
          </p:cNvPr>
          <p:cNvSpPr/>
          <p:nvPr/>
        </p:nvSpPr>
        <p:spPr>
          <a:xfrm>
            <a:off x="361112" y="1252408"/>
            <a:ext cx="9147976" cy="5098008"/>
          </a:xfrm>
          <a:prstGeom prst="roundRect">
            <a:avLst>
              <a:gd name="adj" fmla="val 2131"/>
            </a:avLst>
          </a:prstGeom>
          <a:noFill/>
          <a:ln w="9525"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E577171-6E9B-1D3C-18BF-58594A885367}"/>
              </a:ext>
            </a:extLst>
          </p:cNvPr>
          <p:cNvSpPr/>
          <p:nvPr/>
        </p:nvSpPr>
        <p:spPr>
          <a:xfrm>
            <a:off x="631726" y="1095413"/>
            <a:ext cx="1114780" cy="34759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+mj-ea"/>
                <a:ea typeface="+mj-ea"/>
              </a:rPr>
              <a:t>생산</a:t>
            </a:r>
          </a:p>
        </p:txBody>
      </p:sp>
      <p:sp>
        <p:nvSpPr>
          <p:cNvPr id="58" name="직사각형 2">
            <a:extLst>
              <a:ext uri="{FF2B5EF4-FFF2-40B4-BE49-F238E27FC236}">
                <a16:creationId xmlns:a16="http://schemas.microsoft.com/office/drawing/2014/main" id="{F582F013-C05F-2E72-B225-0DEDE0F6E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44" y="5312038"/>
            <a:ext cx="2473415" cy="701398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t" anchorCtr="0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  <a:latin typeface="+mn-ea"/>
                <a:ea typeface="+mn-ea"/>
              </a:rPr>
              <a:t>실적관련 데이터를 엑셀로 수기 작업 후 보고</a:t>
            </a:r>
            <a:endParaRPr lang="en-US" altLang="ko-KR" sz="105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1BF1C6-EA11-DC1E-8B91-89789EEC123F}"/>
              </a:ext>
            </a:extLst>
          </p:cNvPr>
          <p:cNvGrpSpPr/>
          <p:nvPr/>
        </p:nvGrpSpPr>
        <p:grpSpPr>
          <a:xfrm>
            <a:off x="3575915" y="5907445"/>
            <a:ext cx="2514946" cy="215444"/>
            <a:chOff x="3756026" y="5877840"/>
            <a:chExt cx="2514946" cy="21544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C6D08CD-D071-973D-BF49-24E42206058F}"/>
                </a:ext>
              </a:extLst>
            </p:cNvPr>
            <p:cNvSpPr/>
            <p:nvPr/>
          </p:nvSpPr>
          <p:spPr bwMode="auto">
            <a:xfrm>
              <a:off x="4145971" y="5909683"/>
              <a:ext cx="672807" cy="151317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ERP</a:t>
              </a:r>
              <a:endPara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420BE30-0B93-F4DA-ABB2-1591F5D7C9FF}"/>
                </a:ext>
              </a:extLst>
            </p:cNvPr>
            <p:cNvSpPr txBox="1"/>
            <p:nvPr/>
          </p:nvSpPr>
          <p:spPr>
            <a:xfrm>
              <a:off x="3756026" y="5877840"/>
              <a:ext cx="45573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800" b="1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범례 </a:t>
              </a:r>
              <a:r>
                <a:rPr kumimoji="1" lang="en-US" altLang="ko-KR" sz="800" b="1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: </a:t>
              </a:r>
              <a:endPara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D711DC3-6562-1AC1-A144-BBA7E8DD289E}"/>
                </a:ext>
              </a:extLst>
            </p:cNvPr>
            <p:cNvSpPr/>
            <p:nvPr/>
          </p:nvSpPr>
          <p:spPr bwMode="auto">
            <a:xfrm>
              <a:off x="4870708" y="5908173"/>
              <a:ext cx="672807" cy="151317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kern="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POP</a:t>
              </a:r>
              <a:endPara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1600092-C154-C1A2-2ED1-DF93212216AB}"/>
                </a:ext>
              </a:extLst>
            </p:cNvPr>
            <p:cNvSpPr/>
            <p:nvPr/>
          </p:nvSpPr>
          <p:spPr bwMode="auto">
            <a:xfrm>
              <a:off x="5598165" y="5908173"/>
              <a:ext cx="672807" cy="151317"/>
            </a:xfrm>
            <a:prstGeom prst="rect">
              <a:avLst/>
            </a:prstGeom>
            <a:solidFill>
              <a:srgbClr val="92D05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kern="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STARSCM</a:t>
              </a:r>
              <a:endPara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</p:grpSp>
      <p:sp>
        <p:nvSpPr>
          <p:cNvPr id="110" name="Text Box 2">
            <a:extLst>
              <a:ext uri="{FF2B5EF4-FFF2-40B4-BE49-F238E27FC236}">
                <a16:creationId xmlns:a16="http://schemas.microsoft.com/office/drawing/2014/main" id="{AE3E5A51-7A21-3DA3-92E7-C9B6917D12BE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UNIERP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직사각형 2">
            <a:extLst>
              <a:ext uri="{FF2B5EF4-FFF2-40B4-BE49-F238E27FC236}">
                <a16:creationId xmlns:a16="http://schemas.microsoft.com/office/drawing/2014/main" id="{5DB10533-1175-3ED8-364E-75C945017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6125" y="2847416"/>
            <a:ext cx="2318530" cy="360363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 sz="9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6" name="직사각형 2">
            <a:extLst>
              <a:ext uri="{FF2B5EF4-FFF2-40B4-BE49-F238E27FC236}">
                <a16:creationId xmlns:a16="http://schemas.microsoft.com/office/drawing/2014/main" id="{05740E8F-84A8-0E7D-3CDB-AAE097F9E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4037" y="3827736"/>
            <a:ext cx="2412624" cy="473756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900" dirty="0">
                <a:solidFill>
                  <a:schemeClr val="tx1"/>
                </a:solidFill>
                <a:latin typeface="+mn-ea"/>
                <a:ea typeface="+mn-ea"/>
              </a:rPr>
              <a:t>POP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시스템으로 오더정보를 자동 전송</a:t>
            </a:r>
          </a:p>
        </p:txBody>
      </p:sp>
      <p:sp>
        <p:nvSpPr>
          <p:cNvPr id="77" name="직사각형 2">
            <a:extLst>
              <a:ext uri="{FF2B5EF4-FFF2-40B4-BE49-F238E27FC236}">
                <a16:creationId xmlns:a16="http://schemas.microsoft.com/office/drawing/2014/main" id="{4B23BD7E-AC5A-2AB5-E63C-268135030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6124" y="2298155"/>
            <a:ext cx="2390536" cy="408329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1050" dirty="0">
                <a:solidFill>
                  <a:schemeClr val="tx1"/>
                </a:solidFill>
                <a:latin typeface="+mn-ea"/>
                <a:ea typeface="+mn-ea"/>
              </a:rPr>
              <a:t>판매계획</a:t>
            </a:r>
            <a:r>
              <a:rPr lang="en-US" altLang="ko-KR" sz="105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+mn-ea"/>
                <a:ea typeface="+mn-ea"/>
              </a:rPr>
              <a:t>수주 확정 정보로 생산 계획 자동 생성</a:t>
            </a:r>
          </a:p>
        </p:txBody>
      </p:sp>
      <p:sp>
        <p:nvSpPr>
          <p:cNvPr id="38" name="직사각형 79">
            <a:extLst>
              <a:ext uri="{FF2B5EF4-FFF2-40B4-BE49-F238E27FC236}">
                <a16:creationId xmlns:a16="http://schemas.microsoft.com/office/drawing/2014/main" id="{BF76A2EF-A779-D654-A25B-E53904AC9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7637" y="1937792"/>
            <a:ext cx="1139825" cy="360363"/>
          </a:xfrm>
          <a:prstGeom prst="rect">
            <a:avLst/>
          </a:prstGeom>
          <a:solidFill>
            <a:srgbClr val="FFFFFF"/>
          </a:solidFill>
          <a:ln w="6350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자재요청</a:t>
            </a:r>
            <a:endParaRPr kumimoji="1" lang="en-US" altLang="ko-KR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수기등록</a:t>
            </a:r>
            <a:endParaRPr kumimoji="1" lang="ko-KR" altLang="en-US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화살표 연결선 27">
            <a:extLst>
              <a:ext uri="{FF2B5EF4-FFF2-40B4-BE49-F238E27FC236}">
                <a16:creationId xmlns:a16="http://schemas.microsoft.com/office/drawing/2014/main" id="{8F0B9E30-BE91-7235-3BEC-AA587E7B03A2}"/>
              </a:ext>
            </a:extLst>
          </p:cNvPr>
          <p:cNvCxnSpPr>
            <a:cxnSpLocks/>
          </p:cNvCxnSpPr>
          <p:nvPr/>
        </p:nvCxnSpPr>
        <p:spPr bwMode="auto">
          <a:xfrm>
            <a:off x="2050073" y="2302203"/>
            <a:ext cx="0" cy="305253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직사각형 81">
            <a:extLst>
              <a:ext uri="{FF2B5EF4-FFF2-40B4-BE49-F238E27FC236}">
                <a16:creationId xmlns:a16="http://schemas.microsoft.com/office/drawing/2014/main" id="{3D9E7AE0-8493-6F3A-0512-61695A989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7637" y="2607456"/>
            <a:ext cx="1139825" cy="360363"/>
          </a:xfrm>
          <a:prstGeom prst="rect">
            <a:avLst/>
          </a:prstGeom>
          <a:solidFill>
            <a:srgbClr val="FFC000"/>
          </a:solidFill>
          <a:ln w="6350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POP</a:t>
            </a:r>
            <a:endParaRPr kumimoji="1" lang="ko-KR" altLang="en-US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81">
            <a:extLst>
              <a:ext uri="{FF2B5EF4-FFF2-40B4-BE49-F238E27FC236}">
                <a16:creationId xmlns:a16="http://schemas.microsoft.com/office/drawing/2014/main" id="{FF1D94C1-26E2-AF0B-1EC1-043C1877F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7637" y="3507116"/>
            <a:ext cx="1139825" cy="360363"/>
          </a:xfrm>
          <a:prstGeom prst="rect">
            <a:avLst/>
          </a:prstGeom>
          <a:solidFill>
            <a:srgbClr val="FFC000"/>
          </a:solidFill>
          <a:ln w="6350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실적관리</a:t>
            </a:r>
            <a:endParaRPr kumimoji="1" lang="ko-KR" altLang="en-US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179">
            <a:extLst>
              <a:ext uri="{FF2B5EF4-FFF2-40B4-BE49-F238E27FC236}">
                <a16:creationId xmlns:a16="http://schemas.microsoft.com/office/drawing/2014/main" id="{C85DE734-572A-6666-495E-E4CF328E9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3941" y="4560414"/>
            <a:ext cx="1139825" cy="360363"/>
          </a:xfrm>
          <a:prstGeom prst="rect">
            <a:avLst/>
          </a:prstGeom>
          <a:solidFill>
            <a:srgbClr val="FFFFFF"/>
          </a:solidFill>
          <a:ln w="6350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엑셀 가공후 </a:t>
            </a:r>
            <a:endParaRPr kumimoji="1" lang="en-US" altLang="ko-KR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보고</a:t>
            </a:r>
            <a:endParaRPr kumimoji="1" lang="ko-KR" altLang="en-US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화살표 연결선 27">
            <a:extLst>
              <a:ext uri="{FF2B5EF4-FFF2-40B4-BE49-F238E27FC236}">
                <a16:creationId xmlns:a16="http://schemas.microsoft.com/office/drawing/2014/main" id="{A28F19E2-3D7B-72F6-F239-08C7E541BE37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 bwMode="auto">
          <a:xfrm>
            <a:off x="2037550" y="2967819"/>
            <a:ext cx="0" cy="539297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8" name="그림 6194">
            <a:extLst>
              <a:ext uri="{FF2B5EF4-FFF2-40B4-BE49-F238E27FC236}">
                <a16:creationId xmlns:a16="http://schemas.microsoft.com/office/drawing/2014/main" id="{F9D8841D-2D82-15C0-34CE-266E5EC9D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237" y="4418341"/>
            <a:ext cx="304800" cy="304800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직사각형 78">
            <a:extLst>
              <a:ext uri="{FF2B5EF4-FFF2-40B4-BE49-F238E27FC236}">
                <a16:creationId xmlns:a16="http://schemas.microsoft.com/office/drawing/2014/main" id="{4C2456F9-363E-099C-1B4F-31C350FAD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2180" y="2350145"/>
            <a:ext cx="1139825" cy="358775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defTabSz="914400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생산계획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(MPS)</a:t>
            </a:r>
            <a:endParaRPr lang="ko-KR" altLang="en-US" sz="11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0" name="직사각형 79">
            <a:extLst>
              <a:ext uri="{FF2B5EF4-FFF2-40B4-BE49-F238E27FC236}">
                <a16:creationId xmlns:a16="http://schemas.microsoft.com/office/drawing/2014/main" id="{943BECCD-F0EA-479B-6F8D-62B021CBA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2180" y="2852936"/>
            <a:ext cx="1139825" cy="360363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defTabSz="914400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100" kern="0">
                <a:solidFill>
                  <a:srgbClr val="000000"/>
                </a:solidFill>
                <a:latin typeface="맑은 고딕" panose="020B0503020000020004" pitchFamily="50" charset="-127"/>
              </a:rPr>
              <a:t>자재소요계획 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(MRP)</a:t>
            </a:r>
            <a:endParaRPr lang="ko-KR" altLang="en-US" sz="11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F2D5770-ACD5-0911-EFA3-C502401AEB3D}"/>
              </a:ext>
            </a:extLst>
          </p:cNvPr>
          <p:cNvSpPr/>
          <p:nvPr/>
        </p:nvSpPr>
        <p:spPr bwMode="auto">
          <a:xfrm>
            <a:off x="4372180" y="3356992"/>
            <a:ext cx="1139825" cy="360362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오더등록</a:t>
            </a:r>
          </a:p>
        </p:txBody>
      </p:sp>
      <p:sp>
        <p:nvSpPr>
          <p:cNvPr id="71" name="직사각형 81">
            <a:extLst>
              <a:ext uri="{FF2B5EF4-FFF2-40B4-BE49-F238E27FC236}">
                <a16:creationId xmlns:a16="http://schemas.microsoft.com/office/drawing/2014/main" id="{A106B999-72FC-21F5-B208-DFB94D60F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2180" y="3861048"/>
            <a:ext cx="1139825" cy="360363"/>
          </a:xfrm>
          <a:prstGeom prst="rect">
            <a:avLst/>
          </a:prstGeom>
          <a:solidFill>
            <a:srgbClr val="FFC000"/>
          </a:solidFill>
          <a:ln w="6350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MES/POP 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I/F</a:t>
            </a:r>
            <a:endParaRPr kumimoji="1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CCA78A5-11AA-C29A-08E0-2DCE0D34D7FF}"/>
              </a:ext>
            </a:extLst>
          </p:cNvPr>
          <p:cNvSpPr/>
          <p:nvPr/>
        </p:nvSpPr>
        <p:spPr bwMode="auto">
          <a:xfrm>
            <a:off x="4372180" y="4365104"/>
            <a:ext cx="1139825" cy="360363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실적등록</a:t>
            </a:r>
            <a:endParaRPr kumimoji="1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입고등록</a:t>
            </a:r>
            <a:endParaRPr kumimoji="1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cxnSp>
        <p:nvCxnSpPr>
          <p:cNvPr id="73" name="직선 화살표 연결선 27">
            <a:extLst>
              <a:ext uri="{FF2B5EF4-FFF2-40B4-BE49-F238E27FC236}">
                <a16:creationId xmlns:a16="http://schemas.microsoft.com/office/drawing/2014/main" id="{9B330BE3-7046-91EE-F30F-284097FD0C65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 bwMode="auto">
          <a:xfrm>
            <a:off x="4942093" y="2708920"/>
            <a:ext cx="0" cy="144016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" name="직선 화살표 연결선 30">
            <a:extLst>
              <a:ext uri="{FF2B5EF4-FFF2-40B4-BE49-F238E27FC236}">
                <a16:creationId xmlns:a16="http://schemas.microsoft.com/office/drawing/2014/main" id="{B1651C41-2E02-25CC-9E59-5D99D162A9EA}"/>
              </a:ext>
            </a:extLst>
          </p:cNvPr>
          <p:cNvCxnSpPr>
            <a:cxnSpLocks/>
            <a:stCxn id="50" idx="2"/>
            <a:endCxn id="68" idx="0"/>
          </p:cNvCxnSpPr>
          <p:nvPr/>
        </p:nvCxnSpPr>
        <p:spPr bwMode="auto">
          <a:xfrm>
            <a:off x="4942093" y="3213299"/>
            <a:ext cx="0" cy="143693"/>
          </a:xfrm>
          <a:prstGeom prst="straightConnector1">
            <a:avLst/>
          </a:prstGeom>
          <a:noFill/>
          <a:ln w="28575" algn="ctr">
            <a:solidFill>
              <a:srgbClr val="C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직선 화살표 연결선 39">
            <a:extLst>
              <a:ext uri="{FF2B5EF4-FFF2-40B4-BE49-F238E27FC236}">
                <a16:creationId xmlns:a16="http://schemas.microsoft.com/office/drawing/2014/main" id="{C937332F-F8A7-4F89-2E27-614DB35AE4F9}"/>
              </a:ext>
            </a:extLst>
          </p:cNvPr>
          <p:cNvCxnSpPr>
            <a:cxnSpLocks/>
            <a:stCxn id="68" idx="2"/>
            <a:endCxn id="71" idx="0"/>
          </p:cNvCxnSpPr>
          <p:nvPr/>
        </p:nvCxnSpPr>
        <p:spPr bwMode="auto">
          <a:xfrm>
            <a:off x="4942093" y="3717354"/>
            <a:ext cx="0" cy="143694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C2AF620-BA39-13D1-D151-7CA8E1FAF25A}"/>
              </a:ext>
            </a:extLst>
          </p:cNvPr>
          <p:cNvSpPr/>
          <p:nvPr/>
        </p:nvSpPr>
        <p:spPr bwMode="auto">
          <a:xfrm>
            <a:off x="4372180" y="4869160"/>
            <a:ext cx="1139825" cy="360362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algn="ctr" defTabSz="914400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오더마감</a:t>
            </a:r>
          </a:p>
        </p:txBody>
      </p:sp>
      <p:cxnSp>
        <p:nvCxnSpPr>
          <p:cNvPr id="86" name="직선 화살표 연결선 42">
            <a:extLst>
              <a:ext uri="{FF2B5EF4-FFF2-40B4-BE49-F238E27FC236}">
                <a16:creationId xmlns:a16="http://schemas.microsoft.com/office/drawing/2014/main" id="{96EA81A8-7821-1454-6547-52AE17B601E9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 bwMode="auto">
          <a:xfrm>
            <a:off x="4942093" y="4221411"/>
            <a:ext cx="0" cy="143693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직선 화살표 연결선 45">
            <a:extLst>
              <a:ext uri="{FF2B5EF4-FFF2-40B4-BE49-F238E27FC236}">
                <a16:creationId xmlns:a16="http://schemas.microsoft.com/office/drawing/2014/main" id="{BD43A880-E4ED-C313-5B63-0D52DD8390EB}"/>
              </a:ext>
            </a:extLst>
          </p:cNvPr>
          <p:cNvCxnSpPr>
            <a:cxnSpLocks/>
            <a:stCxn id="72" idx="2"/>
            <a:endCxn id="85" idx="0"/>
          </p:cNvCxnSpPr>
          <p:nvPr/>
        </p:nvCxnSpPr>
        <p:spPr bwMode="auto">
          <a:xfrm>
            <a:off x="4942093" y="4725467"/>
            <a:ext cx="0" cy="143693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0" name="직사각형 179">
            <a:extLst>
              <a:ext uri="{FF2B5EF4-FFF2-40B4-BE49-F238E27FC236}">
                <a16:creationId xmlns:a16="http://schemas.microsoft.com/office/drawing/2014/main" id="{972A7901-84E2-A6A4-DF41-08704CA61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2180" y="5373216"/>
            <a:ext cx="1139825" cy="360363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defTabSz="914400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현황분석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보고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76D0CFC-A6D7-FFAF-E82C-9C520FE68E2E}"/>
              </a:ext>
            </a:extLst>
          </p:cNvPr>
          <p:cNvSpPr/>
          <p:nvPr/>
        </p:nvSpPr>
        <p:spPr bwMode="auto">
          <a:xfrm>
            <a:off x="4372180" y="1865779"/>
            <a:ext cx="1139825" cy="358775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algn="ctr" defTabSz="914400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MTS</a:t>
            </a:r>
          </a:p>
          <a:p>
            <a:pPr algn="ctr" defTabSz="914400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(3</a:t>
            </a:r>
            <a:r>
              <a:rPr kumimoji="1" lang="ko-KR" altLang="en-US" sz="11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개월 계획</a:t>
            </a:r>
            <a:r>
              <a:rPr kumimoji="1" lang="en-US" altLang="ko-KR" sz="11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endParaRPr kumimoji="1" lang="ko-KR" altLang="en-US" sz="1100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92" name="직선 화살표 연결선 240">
            <a:extLst>
              <a:ext uri="{FF2B5EF4-FFF2-40B4-BE49-F238E27FC236}">
                <a16:creationId xmlns:a16="http://schemas.microsoft.com/office/drawing/2014/main" id="{0B8983C5-2D37-5E1E-E312-53E4685E91CC}"/>
              </a:ext>
            </a:extLst>
          </p:cNvPr>
          <p:cNvCxnSpPr>
            <a:cxnSpLocks/>
            <a:stCxn id="91" idx="2"/>
            <a:endCxn id="49" idx="0"/>
          </p:cNvCxnSpPr>
          <p:nvPr/>
        </p:nvCxnSpPr>
        <p:spPr bwMode="auto">
          <a:xfrm>
            <a:off x="4942093" y="2224554"/>
            <a:ext cx="0" cy="125591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직선 화살표 연결선 4">
            <a:extLst>
              <a:ext uri="{FF2B5EF4-FFF2-40B4-BE49-F238E27FC236}">
                <a16:creationId xmlns:a16="http://schemas.microsoft.com/office/drawing/2014/main" id="{E9FE88F9-6E36-7034-18FE-E105CFD878B3}"/>
              </a:ext>
            </a:extLst>
          </p:cNvPr>
          <p:cNvCxnSpPr>
            <a:cxnSpLocks/>
          </p:cNvCxnSpPr>
          <p:nvPr/>
        </p:nvCxnSpPr>
        <p:spPr bwMode="auto">
          <a:xfrm flipV="1">
            <a:off x="5512005" y="5907947"/>
            <a:ext cx="180400" cy="5491"/>
          </a:xfrm>
          <a:prstGeom prst="straightConnector1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직선 화살표 연결선 4">
            <a:extLst>
              <a:ext uri="{FF2B5EF4-FFF2-40B4-BE49-F238E27FC236}">
                <a16:creationId xmlns:a16="http://schemas.microsoft.com/office/drawing/2014/main" id="{AB269A0E-54D1-2BF2-CD2D-DAB825615DDA}"/>
              </a:ext>
            </a:extLst>
          </p:cNvPr>
          <p:cNvCxnSpPr>
            <a:cxnSpLocks/>
            <a:endCxn id="77" idx="1"/>
          </p:cNvCxnSpPr>
          <p:nvPr/>
        </p:nvCxnSpPr>
        <p:spPr bwMode="auto">
          <a:xfrm flipV="1">
            <a:off x="5512005" y="2502320"/>
            <a:ext cx="1154119" cy="5738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직선 화살표 연결선 4">
            <a:extLst>
              <a:ext uri="{FF2B5EF4-FFF2-40B4-BE49-F238E27FC236}">
                <a16:creationId xmlns:a16="http://schemas.microsoft.com/office/drawing/2014/main" id="{FDC6AAF0-8AD8-B56A-4789-A14D948175A7}"/>
              </a:ext>
            </a:extLst>
          </p:cNvPr>
          <p:cNvCxnSpPr>
            <a:cxnSpLocks/>
            <a:stCxn id="50" idx="3"/>
            <a:endCxn id="74" idx="1"/>
          </p:cNvCxnSpPr>
          <p:nvPr/>
        </p:nvCxnSpPr>
        <p:spPr bwMode="auto">
          <a:xfrm flipV="1">
            <a:off x="5512005" y="3027598"/>
            <a:ext cx="1154120" cy="552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직선 화살표 연결선 4">
            <a:extLst>
              <a:ext uri="{FF2B5EF4-FFF2-40B4-BE49-F238E27FC236}">
                <a16:creationId xmlns:a16="http://schemas.microsoft.com/office/drawing/2014/main" id="{3BD4C50E-4A58-FF4A-7EE3-EFF1DF6FD75D}"/>
              </a:ext>
            </a:extLst>
          </p:cNvPr>
          <p:cNvCxnSpPr>
            <a:cxnSpLocks/>
          </p:cNvCxnSpPr>
          <p:nvPr/>
        </p:nvCxnSpPr>
        <p:spPr bwMode="auto">
          <a:xfrm flipV="1">
            <a:off x="5512005" y="4046194"/>
            <a:ext cx="1154119" cy="552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9" name="직사각형 2">
            <a:extLst>
              <a:ext uri="{FF2B5EF4-FFF2-40B4-BE49-F238E27FC236}">
                <a16:creationId xmlns:a16="http://schemas.microsoft.com/office/drawing/2014/main" id="{7E22C999-E75F-C1D7-A84C-2DC36AF10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4037" y="4293197"/>
            <a:ext cx="2412624" cy="473756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900" dirty="0">
                <a:solidFill>
                  <a:schemeClr val="tx1"/>
                </a:solidFill>
                <a:latin typeface="+mn-ea"/>
                <a:ea typeface="+mn-ea"/>
              </a:rPr>
              <a:t>POP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시스템에서 실적정보를 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ea typeface="+mn-ea"/>
              </a:rPr>
              <a:t>I/F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받아 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ea typeface="+mn-ea"/>
              </a:rPr>
              <a:t>LOT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별 실적데이터 자동 등록처리 및 생산입고 처리</a:t>
            </a:r>
          </a:p>
        </p:txBody>
      </p:sp>
      <p:cxnSp>
        <p:nvCxnSpPr>
          <p:cNvPr id="102" name="직선 화살표 연결선 4">
            <a:extLst>
              <a:ext uri="{FF2B5EF4-FFF2-40B4-BE49-F238E27FC236}">
                <a16:creationId xmlns:a16="http://schemas.microsoft.com/office/drawing/2014/main" id="{0FB2017C-2710-4CB6-234E-4798F17CC177}"/>
              </a:ext>
            </a:extLst>
          </p:cNvPr>
          <p:cNvCxnSpPr>
            <a:cxnSpLocks/>
          </p:cNvCxnSpPr>
          <p:nvPr/>
        </p:nvCxnSpPr>
        <p:spPr bwMode="auto">
          <a:xfrm flipV="1">
            <a:off x="5512005" y="4542525"/>
            <a:ext cx="1154119" cy="552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직사각형 2">
            <a:extLst>
              <a:ext uri="{FF2B5EF4-FFF2-40B4-BE49-F238E27FC236}">
                <a16:creationId xmlns:a16="http://schemas.microsoft.com/office/drawing/2014/main" id="{36823A49-5376-5974-885E-204EC2B5C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4037" y="4789950"/>
            <a:ext cx="2412624" cy="473756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900" dirty="0">
                <a:solidFill>
                  <a:schemeClr val="tx1"/>
                </a:solidFill>
                <a:latin typeface="+mn-ea"/>
                <a:ea typeface="+mn-ea"/>
              </a:rPr>
              <a:t>POP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시스템에서 실적정보를 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ea typeface="+mn-ea"/>
              </a:rPr>
              <a:t>I/F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받아 실적데이터 자동 등록처리</a:t>
            </a:r>
          </a:p>
        </p:txBody>
      </p:sp>
      <p:cxnSp>
        <p:nvCxnSpPr>
          <p:cNvPr id="104" name="직선 화살표 연결선 4">
            <a:extLst>
              <a:ext uri="{FF2B5EF4-FFF2-40B4-BE49-F238E27FC236}">
                <a16:creationId xmlns:a16="http://schemas.microsoft.com/office/drawing/2014/main" id="{C4726273-9EFC-F5F2-EE29-C8277A513C8A}"/>
              </a:ext>
            </a:extLst>
          </p:cNvPr>
          <p:cNvCxnSpPr>
            <a:cxnSpLocks/>
          </p:cNvCxnSpPr>
          <p:nvPr/>
        </p:nvCxnSpPr>
        <p:spPr bwMode="auto">
          <a:xfrm flipV="1">
            <a:off x="5512005" y="5039278"/>
            <a:ext cx="1154119" cy="552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5" name="직사각형 2">
            <a:extLst>
              <a:ext uri="{FF2B5EF4-FFF2-40B4-BE49-F238E27FC236}">
                <a16:creationId xmlns:a16="http://schemas.microsoft.com/office/drawing/2014/main" id="{59B9D3EF-2F44-928D-D095-BE84CDB7F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4037" y="5306455"/>
            <a:ext cx="2412624" cy="473756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실적관련 데이터 및 자재재고파악 및 제품 공정상태 파악 가능</a:t>
            </a:r>
            <a:endParaRPr lang="ko-KR" altLang="en-US" sz="9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106" name="직선 화살표 연결선 4">
            <a:extLst>
              <a:ext uri="{FF2B5EF4-FFF2-40B4-BE49-F238E27FC236}">
                <a16:creationId xmlns:a16="http://schemas.microsoft.com/office/drawing/2014/main" id="{D99E645E-0785-016B-2905-4544E02A223F}"/>
              </a:ext>
            </a:extLst>
          </p:cNvPr>
          <p:cNvCxnSpPr>
            <a:cxnSpLocks/>
          </p:cNvCxnSpPr>
          <p:nvPr/>
        </p:nvCxnSpPr>
        <p:spPr bwMode="auto">
          <a:xfrm flipV="1">
            <a:off x="5512005" y="5555783"/>
            <a:ext cx="1154119" cy="552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7" name="직사각형 2">
            <a:extLst>
              <a:ext uri="{FF2B5EF4-FFF2-40B4-BE49-F238E27FC236}">
                <a16:creationId xmlns:a16="http://schemas.microsoft.com/office/drawing/2014/main" id="{0A8BF0D2-4477-B8E7-A258-67CB5ABE0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4037" y="2790719"/>
            <a:ext cx="2412624" cy="473756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생산제품의 자재 소요량 데이터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사내가공품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  <a:ea typeface="+mn-ea"/>
              </a:rPr>
              <a:t>구매품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ea typeface="+mn-ea"/>
              </a:rPr>
              <a:t>)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생성 </a:t>
            </a:r>
          </a:p>
        </p:txBody>
      </p:sp>
    </p:spTree>
    <p:extLst>
      <p:ext uri="{BB962C8B-B14F-4D97-AF65-F5344CB8AC3E}">
        <p14:creationId xmlns:p14="http://schemas.microsoft.com/office/powerpoint/2010/main" val="1258706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764704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 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프로세스 비교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B451B2AC-6CD1-634D-AB88-9D07395DDB55}"/>
              </a:ext>
            </a:extLst>
          </p:cNvPr>
          <p:cNvGraphicFramePr>
            <a:graphicFrameLocks noGrp="1"/>
          </p:cNvGraphicFramePr>
          <p:nvPr/>
        </p:nvGraphicFramePr>
        <p:xfrm>
          <a:off x="631726" y="1546530"/>
          <a:ext cx="8568952" cy="4618021"/>
        </p:xfrm>
        <a:graphic>
          <a:graphicData uri="http://schemas.openxmlformats.org/drawingml/2006/table">
            <a:tbl>
              <a:tblPr firstRow="1" bandRow="1"/>
              <a:tblGrid>
                <a:gridCol w="2376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1405415224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1870"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AS-IS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6FB1">
                        <a:lumMod val="75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TO-BE</a:t>
                      </a:r>
                      <a:endParaRPr lang="ko-KR" altLang="en-US" sz="1200" dirty="0">
                        <a:solidFill>
                          <a:srgbClr val="FF33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33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6FB1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151"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8CB7136-1E29-CF86-9E57-6A58ACFDB362}"/>
              </a:ext>
            </a:extLst>
          </p:cNvPr>
          <p:cNvSpPr/>
          <p:nvPr/>
        </p:nvSpPr>
        <p:spPr>
          <a:xfrm>
            <a:off x="361112" y="1252408"/>
            <a:ext cx="9147976" cy="5098008"/>
          </a:xfrm>
          <a:prstGeom prst="roundRect">
            <a:avLst>
              <a:gd name="adj" fmla="val 2131"/>
            </a:avLst>
          </a:prstGeom>
          <a:noFill/>
          <a:ln w="9525"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E577171-6E9B-1D3C-18BF-58594A885367}"/>
              </a:ext>
            </a:extLst>
          </p:cNvPr>
          <p:cNvSpPr/>
          <p:nvPr/>
        </p:nvSpPr>
        <p:spPr>
          <a:xfrm>
            <a:off x="631726" y="1095413"/>
            <a:ext cx="1114780" cy="34759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+mj-ea"/>
                <a:ea typeface="+mj-ea"/>
              </a:rPr>
              <a:t>구매</a:t>
            </a:r>
            <a:r>
              <a:rPr lang="en-US" altLang="ko-KR" sz="1200" b="1" dirty="0">
                <a:latin typeface="+mj-ea"/>
                <a:ea typeface="+mj-ea"/>
              </a:rPr>
              <a:t>/</a:t>
            </a:r>
            <a:r>
              <a:rPr lang="ko-KR" altLang="en-US" sz="1200" b="1" dirty="0">
                <a:latin typeface="+mj-ea"/>
                <a:ea typeface="+mj-ea"/>
              </a:rPr>
              <a:t>자재</a:t>
            </a:r>
          </a:p>
        </p:txBody>
      </p:sp>
      <p:sp>
        <p:nvSpPr>
          <p:cNvPr id="58" name="직사각형 2">
            <a:extLst>
              <a:ext uri="{FF2B5EF4-FFF2-40B4-BE49-F238E27FC236}">
                <a16:creationId xmlns:a16="http://schemas.microsoft.com/office/drawing/2014/main" id="{F582F013-C05F-2E72-B225-0DEDE0F6E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45" y="5312038"/>
            <a:ext cx="1968984" cy="701398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t" anchorCtr="0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  <a:latin typeface="+mn-ea"/>
                <a:ea typeface="+mn-ea"/>
              </a:rPr>
              <a:t>실적관련 데이터를 엑셀로 수기 작업 후 보고</a:t>
            </a:r>
            <a:endParaRPr lang="en-US" altLang="ko-KR" sz="105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  <a:latin typeface="+mn-ea"/>
                <a:ea typeface="+mn-ea"/>
              </a:rPr>
              <a:t>수입관련 프로세스 미흡</a:t>
            </a:r>
            <a:endParaRPr lang="en-US" altLang="ko-KR" sz="105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1BF1C6-EA11-DC1E-8B91-89789EEC123F}"/>
              </a:ext>
            </a:extLst>
          </p:cNvPr>
          <p:cNvGrpSpPr/>
          <p:nvPr/>
        </p:nvGrpSpPr>
        <p:grpSpPr>
          <a:xfrm>
            <a:off x="3152006" y="5908787"/>
            <a:ext cx="2514946" cy="215444"/>
            <a:chOff x="3756026" y="5877840"/>
            <a:chExt cx="2514946" cy="21544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C6D08CD-D071-973D-BF49-24E42206058F}"/>
                </a:ext>
              </a:extLst>
            </p:cNvPr>
            <p:cNvSpPr/>
            <p:nvPr/>
          </p:nvSpPr>
          <p:spPr bwMode="auto">
            <a:xfrm>
              <a:off x="4145971" y="5909683"/>
              <a:ext cx="672807" cy="151317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ERP</a:t>
              </a:r>
              <a:endPara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420BE30-0B93-F4DA-ABB2-1591F5D7C9FF}"/>
                </a:ext>
              </a:extLst>
            </p:cNvPr>
            <p:cNvSpPr txBox="1"/>
            <p:nvPr/>
          </p:nvSpPr>
          <p:spPr>
            <a:xfrm>
              <a:off x="3756026" y="5877840"/>
              <a:ext cx="45573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800" b="1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범례 </a:t>
              </a:r>
              <a:r>
                <a:rPr kumimoji="1" lang="en-US" altLang="ko-KR" sz="800" b="1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: </a:t>
              </a:r>
              <a:endPara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D711DC3-6562-1AC1-A144-BBA7E8DD289E}"/>
                </a:ext>
              </a:extLst>
            </p:cNvPr>
            <p:cNvSpPr/>
            <p:nvPr/>
          </p:nvSpPr>
          <p:spPr bwMode="auto">
            <a:xfrm>
              <a:off x="4870708" y="5908173"/>
              <a:ext cx="672807" cy="151317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kern="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POP</a:t>
              </a:r>
              <a:endPara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1600092-C154-C1A2-2ED1-DF93212216AB}"/>
                </a:ext>
              </a:extLst>
            </p:cNvPr>
            <p:cNvSpPr/>
            <p:nvPr/>
          </p:nvSpPr>
          <p:spPr bwMode="auto">
            <a:xfrm>
              <a:off x="5598165" y="5908173"/>
              <a:ext cx="672807" cy="151317"/>
            </a:xfrm>
            <a:prstGeom prst="rect">
              <a:avLst/>
            </a:prstGeom>
            <a:solidFill>
              <a:srgbClr val="92D05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kern="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STARSCM</a:t>
              </a:r>
              <a:endPara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</p:grpSp>
      <p:sp>
        <p:nvSpPr>
          <p:cNvPr id="110" name="Text Box 2">
            <a:extLst>
              <a:ext uri="{FF2B5EF4-FFF2-40B4-BE49-F238E27FC236}">
                <a16:creationId xmlns:a16="http://schemas.microsoft.com/office/drawing/2014/main" id="{AE3E5A51-7A21-3DA3-92E7-C9B6917D12BE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UNIERP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직사각형 2">
            <a:extLst>
              <a:ext uri="{FF2B5EF4-FFF2-40B4-BE49-F238E27FC236}">
                <a16:creationId xmlns:a16="http://schemas.microsoft.com/office/drawing/2014/main" id="{5DB10533-1175-3ED8-364E-75C945017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6125" y="2847416"/>
            <a:ext cx="2318530" cy="360363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 sz="9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6" name="직사각형 2">
            <a:extLst>
              <a:ext uri="{FF2B5EF4-FFF2-40B4-BE49-F238E27FC236}">
                <a16:creationId xmlns:a16="http://schemas.microsoft.com/office/drawing/2014/main" id="{05740E8F-84A8-0E7D-3CDB-AAE097F9E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8390" y="4251388"/>
            <a:ext cx="2412624" cy="473756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수입관련 프로세스 정립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ea typeface="+mn-ea"/>
              </a:rPr>
              <a:t>(B/L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관리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통관관리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77" name="직사각형 2">
            <a:extLst>
              <a:ext uri="{FF2B5EF4-FFF2-40B4-BE49-F238E27FC236}">
                <a16:creationId xmlns:a16="http://schemas.microsoft.com/office/drawing/2014/main" id="{4B23BD7E-AC5A-2AB5-E63C-268135030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9920" y="1865849"/>
            <a:ext cx="2568503" cy="771064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생산관리의 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ea typeface="+mn-ea"/>
              </a:rPr>
              <a:t>MRP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전환 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ea typeface="+mn-ea"/>
              </a:rPr>
              <a:t>(Material Requirement Planning),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재고관리의 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ea typeface="+mn-ea"/>
              </a:rPr>
              <a:t>ROP(</a:t>
            </a:r>
            <a:r>
              <a:rPr lang="en-US" altLang="ko-KR" sz="900" dirty="0" err="1">
                <a:solidFill>
                  <a:schemeClr val="tx1"/>
                </a:solidFill>
                <a:latin typeface="+mn-ea"/>
                <a:ea typeface="+mn-ea"/>
              </a:rPr>
              <a:t>ReOrder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ea typeface="+mn-ea"/>
              </a:rPr>
              <a:t> Point) , 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영업관리의 수주확정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작업지시변환 등을 통한 계획에 의한 구매요청 및 현업담당자가 직접 구매요청가능</a:t>
            </a:r>
          </a:p>
        </p:txBody>
      </p:sp>
      <p:sp>
        <p:nvSpPr>
          <p:cNvPr id="107" name="직사각형 2">
            <a:extLst>
              <a:ext uri="{FF2B5EF4-FFF2-40B4-BE49-F238E27FC236}">
                <a16:creationId xmlns:a16="http://schemas.microsoft.com/office/drawing/2014/main" id="{0A8BF0D2-4477-B8E7-A258-67CB5ABE0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0369" y="2651201"/>
            <a:ext cx="2412624" cy="338172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발주확정시 협력사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ea typeface="+mn-ea"/>
              </a:rPr>
              <a:t>SCM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자동전송 </a:t>
            </a:r>
          </a:p>
        </p:txBody>
      </p:sp>
      <p:sp>
        <p:nvSpPr>
          <p:cNvPr id="51" name="직사각형 81">
            <a:extLst>
              <a:ext uri="{FF2B5EF4-FFF2-40B4-BE49-F238E27FC236}">
                <a16:creationId xmlns:a16="http://schemas.microsoft.com/office/drawing/2014/main" id="{9C8DBEDA-F568-8037-4186-8693183D5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0162" y="1865779"/>
            <a:ext cx="1139825" cy="360363"/>
          </a:xfrm>
          <a:prstGeom prst="rect">
            <a:avLst/>
          </a:prstGeom>
          <a:solidFill>
            <a:srgbClr val="FFC000"/>
          </a:solidFill>
          <a:ln w="6350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자재입고</a:t>
            </a:r>
          </a:p>
        </p:txBody>
      </p:sp>
      <p:sp>
        <p:nvSpPr>
          <p:cNvPr id="53" name="직사각형 81">
            <a:extLst>
              <a:ext uri="{FF2B5EF4-FFF2-40B4-BE49-F238E27FC236}">
                <a16:creationId xmlns:a16="http://schemas.microsoft.com/office/drawing/2014/main" id="{B9DE607C-A98E-89D2-0397-F16F37832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0161" y="2524648"/>
            <a:ext cx="1139825" cy="3603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발주</a:t>
            </a:r>
            <a:r>
              <a:rPr kumimoji="1" lang="en-US" altLang="ko-KR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(PO)</a:t>
            </a:r>
            <a:endParaRPr lang="en-US" altLang="ko-KR" sz="1100" ker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가공비</a:t>
            </a:r>
            <a:endParaRPr kumimoji="1" lang="en-US" altLang="ko-KR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직사각형 77">
            <a:extLst>
              <a:ext uri="{FF2B5EF4-FFF2-40B4-BE49-F238E27FC236}">
                <a16:creationId xmlns:a16="http://schemas.microsoft.com/office/drawing/2014/main" id="{8BBB69ED-83C9-1AC6-4170-93DA15303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7969" y="3831122"/>
            <a:ext cx="1138238" cy="212220"/>
          </a:xfrm>
          <a:prstGeom prst="rect">
            <a:avLst/>
          </a:prstGeom>
          <a:solidFill>
            <a:srgbClr val="FFFFFF"/>
          </a:solidFill>
          <a:ln w="6350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반출기능 미흡</a:t>
            </a:r>
            <a:endParaRPr kumimoji="1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77">
            <a:extLst>
              <a:ext uri="{FF2B5EF4-FFF2-40B4-BE49-F238E27FC236}">
                <a16:creationId xmlns:a16="http://schemas.microsoft.com/office/drawing/2014/main" id="{240D1E29-F634-43E4-AB73-6905FAB16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7969" y="4236350"/>
            <a:ext cx="1138238" cy="360363"/>
          </a:xfrm>
          <a:prstGeom prst="rect">
            <a:avLst/>
          </a:prstGeom>
          <a:solidFill>
            <a:srgbClr val="FFFFFF"/>
          </a:solidFill>
          <a:ln w="6350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POP</a:t>
            </a: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조회후</a:t>
            </a:r>
            <a:endParaRPr lang="en-US" altLang="ko-KR" sz="11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엑셀 마감</a:t>
            </a:r>
          </a:p>
        </p:txBody>
      </p:sp>
      <p:sp>
        <p:nvSpPr>
          <p:cNvPr id="56" name="직사각형 77">
            <a:extLst>
              <a:ext uri="{FF2B5EF4-FFF2-40B4-BE49-F238E27FC236}">
                <a16:creationId xmlns:a16="http://schemas.microsoft.com/office/drawing/2014/main" id="{F0E747B9-37FC-F0C2-29C4-DECCDA0D8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630" y="4940845"/>
            <a:ext cx="1138238" cy="360363"/>
          </a:xfrm>
          <a:prstGeom prst="rect">
            <a:avLst/>
          </a:prstGeom>
          <a:solidFill>
            <a:srgbClr val="FFFFFF"/>
          </a:solidFill>
          <a:ln w="6350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단순 단가 기능</a:t>
            </a:r>
          </a:p>
        </p:txBody>
      </p:sp>
      <p:pic>
        <p:nvPicPr>
          <p:cNvPr id="57" name="그림 6194">
            <a:extLst>
              <a:ext uri="{FF2B5EF4-FFF2-40B4-BE49-F238E27FC236}">
                <a16:creationId xmlns:a16="http://schemas.microsoft.com/office/drawing/2014/main" id="{81A94E2F-348E-C274-33AE-F95F76C21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839" y="4072410"/>
            <a:ext cx="304800" cy="304800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2" name="그림 6194">
            <a:extLst>
              <a:ext uri="{FF2B5EF4-FFF2-40B4-BE49-F238E27FC236}">
                <a16:creationId xmlns:a16="http://schemas.microsoft.com/office/drawing/2014/main" id="{F570C9F1-FBC8-730A-61EB-4ED1C6E09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82" y="2390102"/>
            <a:ext cx="304800" cy="304800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3" name="순서도: 자기 디스크 62">
            <a:extLst>
              <a:ext uri="{FF2B5EF4-FFF2-40B4-BE49-F238E27FC236}">
                <a16:creationId xmlns:a16="http://schemas.microsoft.com/office/drawing/2014/main" id="{2E5D82B8-ED15-4CE6-2504-7046B4743533}"/>
              </a:ext>
            </a:extLst>
          </p:cNvPr>
          <p:cNvSpPr/>
          <p:nvPr/>
        </p:nvSpPr>
        <p:spPr>
          <a:xfrm>
            <a:off x="1378776" y="3282091"/>
            <a:ext cx="881958" cy="52335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창고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9A3D24-FB8A-93CD-3760-2A6771CBE73F}"/>
              </a:ext>
            </a:extLst>
          </p:cNvPr>
          <p:cNvSpPr/>
          <p:nvPr/>
        </p:nvSpPr>
        <p:spPr bwMode="auto">
          <a:xfrm>
            <a:off x="3159490" y="2639307"/>
            <a:ext cx="1138237" cy="358775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algn="ctr" defTabSz="914400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발주</a:t>
            </a:r>
            <a:r>
              <a:rPr kumimoji="1" lang="en-US" altLang="ko-KR" sz="11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(PO)</a:t>
            </a:r>
            <a:endParaRPr kumimoji="1" lang="ko-KR" altLang="en-US" sz="1100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265D47D-4245-6EFA-35E2-9E0654BA4902}"/>
              </a:ext>
            </a:extLst>
          </p:cNvPr>
          <p:cNvSpPr/>
          <p:nvPr/>
        </p:nvSpPr>
        <p:spPr bwMode="auto">
          <a:xfrm>
            <a:off x="3152006" y="4940845"/>
            <a:ext cx="1138238" cy="360363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매입</a:t>
            </a:r>
          </a:p>
        </p:txBody>
      </p:sp>
      <p:cxnSp>
        <p:nvCxnSpPr>
          <p:cNvPr id="67" name="직선 화살표 연결선 51">
            <a:extLst>
              <a:ext uri="{FF2B5EF4-FFF2-40B4-BE49-F238E27FC236}">
                <a16:creationId xmlns:a16="http://schemas.microsoft.com/office/drawing/2014/main" id="{6732AECD-38C9-8EB8-9C17-101B6CCD8D11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 bwMode="auto">
          <a:xfrm flipH="1">
            <a:off x="3721125" y="2998082"/>
            <a:ext cx="7484" cy="640682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12F41FF-DB40-00A2-21F8-BD58959FF7C6}"/>
              </a:ext>
            </a:extLst>
          </p:cNvPr>
          <p:cNvSpPr/>
          <p:nvPr/>
        </p:nvSpPr>
        <p:spPr bwMode="auto">
          <a:xfrm>
            <a:off x="3152006" y="3638764"/>
            <a:ext cx="1138238" cy="366300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구매입고</a:t>
            </a:r>
            <a:endParaRPr kumimoji="1" lang="en-US" altLang="ko-KR" sz="1100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70" name="직선 화살표 연결선 92">
            <a:extLst>
              <a:ext uri="{FF2B5EF4-FFF2-40B4-BE49-F238E27FC236}">
                <a16:creationId xmlns:a16="http://schemas.microsoft.com/office/drawing/2014/main" id="{C34A5B89-5F58-C5B0-0743-57E70DD6CE4A}"/>
              </a:ext>
            </a:extLst>
          </p:cNvPr>
          <p:cNvCxnSpPr>
            <a:cxnSpLocks/>
            <a:stCxn id="69" idx="2"/>
            <a:endCxn id="75" idx="1"/>
          </p:cNvCxnSpPr>
          <p:nvPr/>
        </p:nvCxnSpPr>
        <p:spPr bwMode="auto">
          <a:xfrm>
            <a:off x="3721125" y="4005064"/>
            <a:ext cx="0" cy="196722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5" name="순서도: 자기 디스크 74">
            <a:extLst>
              <a:ext uri="{FF2B5EF4-FFF2-40B4-BE49-F238E27FC236}">
                <a16:creationId xmlns:a16="http://schemas.microsoft.com/office/drawing/2014/main" id="{48EAC92B-CB92-0687-77CE-1FA20C46D2B8}"/>
              </a:ext>
            </a:extLst>
          </p:cNvPr>
          <p:cNvSpPr/>
          <p:nvPr/>
        </p:nvSpPr>
        <p:spPr>
          <a:xfrm>
            <a:off x="3280146" y="4201786"/>
            <a:ext cx="881958" cy="52335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창고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FB85E7B-268C-EC64-7295-DC5DBA18E55B}"/>
              </a:ext>
            </a:extLst>
          </p:cNvPr>
          <p:cNvSpPr/>
          <p:nvPr/>
        </p:nvSpPr>
        <p:spPr bwMode="auto">
          <a:xfrm>
            <a:off x="4031650" y="3142233"/>
            <a:ext cx="1006900" cy="358775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algn="ctr" defTabSz="914400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수입 관리</a:t>
            </a:r>
          </a:p>
        </p:txBody>
      </p:sp>
      <p:sp>
        <p:nvSpPr>
          <p:cNvPr id="80" name="직사각형 2">
            <a:extLst>
              <a:ext uri="{FF2B5EF4-FFF2-40B4-BE49-F238E27FC236}">
                <a16:creationId xmlns:a16="http://schemas.microsoft.com/office/drawing/2014/main" id="{A95EA031-6FEF-5693-DAED-71D243F76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093" y="2636912"/>
            <a:ext cx="881958" cy="366300"/>
          </a:xfrm>
          <a:prstGeom prst="rect">
            <a:avLst/>
          </a:prstGeom>
          <a:solidFill>
            <a:srgbClr val="92D050"/>
          </a:solidFill>
          <a:ln w="6350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/>
            <a:r>
              <a:rPr lang="ko-KR" altLang="en-US" sz="900" dirty="0">
                <a:solidFill>
                  <a:srgbClr val="0000FF"/>
                </a:solidFill>
                <a:latin typeface="+mn-ea"/>
                <a:ea typeface="+mn-ea"/>
              </a:rPr>
              <a:t>발주서확인</a:t>
            </a:r>
            <a:endParaRPr lang="en-US" altLang="ko-KR" sz="9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81" name="직사각형 2">
            <a:extLst>
              <a:ext uri="{FF2B5EF4-FFF2-40B4-BE49-F238E27FC236}">
                <a16:creationId xmlns:a16="http://schemas.microsoft.com/office/drawing/2014/main" id="{B53F520F-639A-E03B-71B6-955641D9A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541" y="3140968"/>
            <a:ext cx="881958" cy="366300"/>
          </a:xfrm>
          <a:prstGeom prst="rect">
            <a:avLst/>
          </a:prstGeom>
          <a:solidFill>
            <a:srgbClr val="92D050"/>
          </a:solidFill>
          <a:ln w="6350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/>
            <a:r>
              <a:rPr lang="ko-KR" altLang="en-US" sz="900" dirty="0">
                <a:solidFill>
                  <a:srgbClr val="0000FF"/>
                </a:solidFill>
                <a:latin typeface="+mn-ea"/>
                <a:ea typeface="+mn-ea"/>
              </a:rPr>
              <a:t>인보이스등록</a:t>
            </a:r>
            <a:endParaRPr lang="en-US" altLang="ko-KR" sz="9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84" name="직사각형 2">
            <a:extLst>
              <a:ext uri="{FF2B5EF4-FFF2-40B4-BE49-F238E27FC236}">
                <a16:creationId xmlns:a16="http://schemas.microsoft.com/office/drawing/2014/main" id="{A02839E4-3CA9-FD80-F014-0A8DF5EA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093" y="3645024"/>
            <a:ext cx="881958" cy="366300"/>
          </a:xfrm>
          <a:prstGeom prst="rect">
            <a:avLst/>
          </a:prstGeom>
          <a:solidFill>
            <a:srgbClr val="92D050"/>
          </a:solidFill>
          <a:ln w="6350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/>
            <a:r>
              <a:rPr lang="ko-KR" altLang="en-US" sz="900" dirty="0" err="1">
                <a:solidFill>
                  <a:srgbClr val="0000FF"/>
                </a:solidFill>
                <a:latin typeface="+mn-ea"/>
                <a:ea typeface="+mn-ea"/>
              </a:rPr>
              <a:t>납품서출력및</a:t>
            </a:r>
            <a:endParaRPr lang="en-US" altLang="ko-KR" sz="900" dirty="0">
              <a:solidFill>
                <a:srgbClr val="0000FF"/>
              </a:solidFill>
              <a:latin typeface="+mn-ea"/>
              <a:ea typeface="+mn-ea"/>
            </a:endParaRPr>
          </a:p>
          <a:p>
            <a:pPr algn="ctr"/>
            <a:r>
              <a:rPr lang="ko-KR" altLang="en-US" sz="900" dirty="0" err="1">
                <a:solidFill>
                  <a:srgbClr val="0000FF"/>
                </a:solidFill>
                <a:latin typeface="+mn-ea"/>
                <a:ea typeface="+mn-ea"/>
              </a:rPr>
              <a:t>자재라벨부착</a:t>
            </a:r>
            <a:endParaRPr lang="en-US" altLang="ko-KR" sz="9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2ADED0B-82F9-180E-63EC-9F98E56E7FDE}"/>
              </a:ext>
            </a:extLst>
          </p:cNvPr>
          <p:cNvCxnSpPr>
            <a:stCxn id="80" idx="2"/>
            <a:endCxn id="81" idx="0"/>
          </p:cNvCxnSpPr>
          <p:nvPr/>
        </p:nvCxnSpPr>
        <p:spPr>
          <a:xfrm>
            <a:off x="5772072" y="3003212"/>
            <a:ext cx="448" cy="137756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F25C8D5-C821-91C9-A1C4-54C21E739DED}"/>
              </a:ext>
            </a:extLst>
          </p:cNvPr>
          <p:cNvCxnSpPr>
            <a:cxnSpLocks/>
            <a:stCxn id="81" idx="2"/>
            <a:endCxn id="84" idx="0"/>
          </p:cNvCxnSpPr>
          <p:nvPr/>
        </p:nvCxnSpPr>
        <p:spPr>
          <a:xfrm flipH="1">
            <a:off x="5772072" y="3507268"/>
            <a:ext cx="448" cy="137756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DEC1EA8-7D10-96B0-0C6E-C308DD6DEC5A}"/>
              </a:ext>
            </a:extLst>
          </p:cNvPr>
          <p:cNvCxnSpPr>
            <a:cxnSpLocks/>
            <a:stCxn id="79" idx="1"/>
            <a:endCxn id="69" idx="0"/>
          </p:cNvCxnSpPr>
          <p:nvPr/>
        </p:nvCxnSpPr>
        <p:spPr>
          <a:xfrm rot="10800000" flipV="1">
            <a:off x="3721126" y="3321620"/>
            <a:ext cx="310525" cy="317143"/>
          </a:xfrm>
          <a:prstGeom prst="bentConnector2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19DA48-EA03-614E-988D-F16B1613CFAC}"/>
              </a:ext>
            </a:extLst>
          </p:cNvPr>
          <p:cNvSpPr/>
          <p:nvPr/>
        </p:nvSpPr>
        <p:spPr bwMode="auto">
          <a:xfrm>
            <a:off x="3159490" y="1882913"/>
            <a:ext cx="1138237" cy="358775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algn="ctr" defTabSz="914400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구매요청</a:t>
            </a:r>
          </a:p>
        </p:txBody>
      </p:sp>
      <p:cxnSp>
        <p:nvCxnSpPr>
          <p:cNvPr id="94" name="직선 화살표 연결선 51">
            <a:extLst>
              <a:ext uri="{FF2B5EF4-FFF2-40B4-BE49-F238E27FC236}">
                <a16:creationId xmlns:a16="http://schemas.microsoft.com/office/drawing/2014/main" id="{C661E66C-B01C-CCCA-7DF6-562231293D54}"/>
              </a:ext>
            </a:extLst>
          </p:cNvPr>
          <p:cNvCxnSpPr>
            <a:cxnSpLocks/>
            <a:stCxn id="93" idx="2"/>
            <a:endCxn id="64" idx="0"/>
          </p:cNvCxnSpPr>
          <p:nvPr/>
        </p:nvCxnSpPr>
        <p:spPr bwMode="auto">
          <a:xfrm>
            <a:off x="3728609" y="2241688"/>
            <a:ext cx="0" cy="397619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7B57752-1056-BFEC-57ED-802E2D4B46FC}"/>
              </a:ext>
            </a:extLst>
          </p:cNvPr>
          <p:cNvCxnSpPr>
            <a:stCxn id="64" idx="3"/>
            <a:endCxn id="80" idx="1"/>
          </p:cNvCxnSpPr>
          <p:nvPr/>
        </p:nvCxnSpPr>
        <p:spPr>
          <a:xfrm>
            <a:off x="4297727" y="2818695"/>
            <a:ext cx="1033366" cy="1367"/>
          </a:xfrm>
          <a:prstGeom prst="bentConnector3">
            <a:avLst>
              <a:gd name="adj1" fmla="val 64327"/>
            </a:avLst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DD4ACBE-72FE-9D27-227F-2692D874F1B3}"/>
              </a:ext>
            </a:extLst>
          </p:cNvPr>
          <p:cNvCxnSpPr>
            <a:stCxn id="84" idx="1"/>
            <a:endCxn id="69" idx="3"/>
          </p:cNvCxnSpPr>
          <p:nvPr/>
        </p:nvCxnSpPr>
        <p:spPr>
          <a:xfrm flipH="1" flipV="1">
            <a:off x="4290244" y="3821914"/>
            <a:ext cx="1040849" cy="6260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A709FAF5-C5BC-6C97-792B-386F7530E73F}"/>
              </a:ext>
            </a:extLst>
          </p:cNvPr>
          <p:cNvCxnSpPr>
            <a:cxnSpLocks/>
            <a:stCxn id="93" idx="3"/>
            <a:endCxn id="77" idx="1"/>
          </p:cNvCxnSpPr>
          <p:nvPr/>
        </p:nvCxnSpPr>
        <p:spPr>
          <a:xfrm>
            <a:off x="4297727" y="2062301"/>
            <a:ext cx="2282193" cy="189080"/>
          </a:xfrm>
          <a:prstGeom prst="bentConnector3">
            <a:avLst/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4">
            <a:extLst>
              <a:ext uri="{FF2B5EF4-FFF2-40B4-BE49-F238E27FC236}">
                <a16:creationId xmlns:a16="http://schemas.microsoft.com/office/drawing/2014/main" id="{3CFCCF5F-0E34-7613-21BD-E2ACE736BD13}"/>
              </a:ext>
            </a:extLst>
          </p:cNvPr>
          <p:cNvCxnSpPr>
            <a:cxnSpLocks/>
            <a:stCxn id="80" idx="3"/>
            <a:endCxn id="107" idx="1"/>
          </p:cNvCxnSpPr>
          <p:nvPr/>
        </p:nvCxnSpPr>
        <p:spPr bwMode="auto">
          <a:xfrm>
            <a:off x="6213051" y="2820062"/>
            <a:ext cx="397318" cy="225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8" name="직사각형 2">
            <a:extLst>
              <a:ext uri="{FF2B5EF4-FFF2-40B4-BE49-F238E27FC236}">
                <a16:creationId xmlns:a16="http://schemas.microsoft.com/office/drawing/2014/main" id="{520265C7-915E-9AE2-79C9-C4B83CAE6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0369" y="3130501"/>
            <a:ext cx="2412624" cy="338172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협력사에서 인보이스 등록</a:t>
            </a:r>
          </a:p>
        </p:txBody>
      </p:sp>
      <p:cxnSp>
        <p:nvCxnSpPr>
          <p:cNvPr id="109" name="직선 화살표 연결선 4">
            <a:extLst>
              <a:ext uri="{FF2B5EF4-FFF2-40B4-BE49-F238E27FC236}">
                <a16:creationId xmlns:a16="http://schemas.microsoft.com/office/drawing/2014/main" id="{ED8B7DEE-4E0A-72E6-569E-CD7C8BF0B68E}"/>
              </a:ext>
            </a:extLst>
          </p:cNvPr>
          <p:cNvCxnSpPr>
            <a:cxnSpLocks/>
            <a:endCxn id="108" idx="1"/>
          </p:cNvCxnSpPr>
          <p:nvPr/>
        </p:nvCxnSpPr>
        <p:spPr bwMode="auto">
          <a:xfrm>
            <a:off x="6213051" y="3299362"/>
            <a:ext cx="397318" cy="225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1" name="직사각형 2">
            <a:extLst>
              <a:ext uri="{FF2B5EF4-FFF2-40B4-BE49-F238E27FC236}">
                <a16:creationId xmlns:a16="http://schemas.microsoft.com/office/drawing/2014/main" id="{678FBE20-5AD8-A9F5-FEA6-3B7B99876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0369" y="3644927"/>
            <a:ext cx="2412624" cy="338172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협력사에서 인보이스 출력 및 자재 라벨 부착</a:t>
            </a:r>
            <a:endParaRPr lang="en-US" altLang="ko-KR" sz="9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+mn-ea"/>
                <a:ea typeface="+mn-ea"/>
              </a:rPr>
              <a:t>(Lot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 관리에 따른 추후 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ea typeface="+mn-ea"/>
              </a:rPr>
              <a:t>Lot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추적가능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endParaRPr lang="ko-KR" altLang="en-US" sz="9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112" name="직선 화살표 연결선 4">
            <a:extLst>
              <a:ext uri="{FF2B5EF4-FFF2-40B4-BE49-F238E27FC236}">
                <a16:creationId xmlns:a16="http://schemas.microsoft.com/office/drawing/2014/main" id="{8A72A5BB-7343-2B08-DEF8-F02AA8DFAA1C}"/>
              </a:ext>
            </a:extLst>
          </p:cNvPr>
          <p:cNvCxnSpPr>
            <a:cxnSpLocks/>
            <a:endCxn id="111" idx="1"/>
          </p:cNvCxnSpPr>
          <p:nvPr/>
        </p:nvCxnSpPr>
        <p:spPr bwMode="auto">
          <a:xfrm>
            <a:off x="6213051" y="3813788"/>
            <a:ext cx="397318" cy="225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7D2A11F7-152E-EE73-05D5-529F138016D1}"/>
              </a:ext>
            </a:extLst>
          </p:cNvPr>
          <p:cNvCxnSpPr>
            <a:cxnSpLocks/>
            <a:stCxn id="79" idx="3"/>
            <a:endCxn id="76" idx="1"/>
          </p:cNvCxnSpPr>
          <p:nvPr/>
        </p:nvCxnSpPr>
        <p:spPr>
          <a:xfrm>
            <a:off x="5038550" y="3321621"/>
            <a:ext cx="1569840" cy="1166645"/>
          </a:xfrm>
          <a:prstGeom prst="bentConnector3">
            <a:avLst>
              <a:gd name="adj1" fmla="val 10059"/>
            </a:avLst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2">
            <a:extLst>
              <a:ext uri="{FF2B5EF4-FFF2-40B4-BE49-F238E27FC236}">
                <a16:creationId xmlns:a16="http://schemas.microsoft.com/office/drawing/2014/main" id="{6B26BAD3-0E40-2D13-CB8E-87B3BE592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8390" y="4890805"/>
            <a:ext cx="2412624" cy="473756"/>
          </a:xfrm>
          <a:prstGeom prst="rect">
            <a:avLst/>
          </a:prstGeom>
          <a:solidFill>
            <a:srgbClr val="FFFFFF"/>
          </a:solidFill>
          <a:ln w="6350" algn="ctr">
            <a:noFill/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재고 파악  및 매입내역 및 미매입내역 실시간 확인 가능</a:t>
            </a:r>
            <a:endParaRPr lang="en-US" altLang="ko-KR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6" name="직선 화살표 연결선 4">
            <a:extLst>
              <a:ext uri="{FF2B5EF4-FFF2-40B4-BE49-F238E27FC236}">
                <a16:creationId xmlns:a16="http://schemas.microsoft.com/office/drawing/2014/main" id="{368D322A-3E33-D025-5EFD-C0A101A612DB}"/>
              </a:ext>
            </a:extLst>
          </p:cNvPr>
          <p:cNvCxnSpPr>
            <a:cxnSpLocks/>
            <a:stCxn id="65" idx="3"/>
            <a:endCxn id="114" idx="1"/>
          </p:cNvCxnSpPr>
          <p:nvPr/>
        </p:nvCxnSpPr>
        <p:spPr bwMode="auto">
          <a:xfrm>
            <a:off x="4290244" y="5121027"/>
            <a:ext cx="2318146" cy="6656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97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806515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2-3 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시스템개요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33A3EF1D-7511-70E8-743E-6C24C4C216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08434" y="574539"/>
            <a:ext cx="572729" cy="478197"/>
          </a:xfrm>
          <a:prstGeom prst="rect">
            <a:avLst/>
          </a:prstGeom>
        </p:spPr>
      </p:pic>
      <p:graphicFrame>
        <p:nvGraphicFramePr>
          <p:cNvPr id="70" name="표 2">
            <a:extLst>
              <a:ext uri="{FF2B5EF4-FFF2-40B4-BE49-F238E27FC236}">
                <a16:creationId xmlns:a16="http://schemas.microsoft.com/office/drawing/2014/main" id="{61A30F26-B5B1-4EC3-D65A-A04A341B3034}"/>
              </a:ext>
            </a:extLst>
          </p:cNvPr>
          <p:cNvGraphicFramePr>
            <a:graphicFrameLocks noGrp="1"/>
          </p:cNvGraphicFramePr>
          <p:nvPr/>
        </p:nvGraphicFramePr>
        <p:xfrm>
          <a:off x="81981" y="1050206"/>
          <a:ext cx="9694761" cy="5267324"/>
        </p:xfrm>
        <a:graphic>
          <a:graphicData uri="http://schemas.openxmlformats.org/drawingml/2006/table">
            <a:tbl>
              <a:tblPr firstRow="1" bandRow="1"/>
              <a:tblGrid>
                <a:gridCol w="2072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5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1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24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3879">
                  <a:extLst>
                    <a:ext uri="{9D8B030D-6E8A-4147-A177-3AD203B41FA5}">
                      <a16:colId xmlns:a16="http://schemas.microsoft.com/office/drawing/2014/main" val="1047783310"/>
                    </a:ext>
                  </a:extLst>
                </a:gridCol>
              </a:tblGrid>
              <a:tr h="287521"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6FB1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6FB1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자재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6FB1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협력사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SCM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6FB1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6FB1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9803"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4278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0855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62835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17114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71392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25670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179949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34227" algn="l" defTabSz="908557" rtl="0" eaLnBrk="1" latinLnBrk="1" hangingPunct="1">
                        <a:defRPr sz="1788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6" marR="91446" marT="45730" marB="45730" anchor="ctr">
                    <a:lnL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1" name="직사각형 2">
            <a:extLst>
              <a:ext uri="{FF2B5EF4-FFF2-40B4-BE49-F238E27FC236}">
                <a16:creationId xmlns:a16="http://schemas.microsoft.com/office/drawing/2014/main" id="{75932993-148B-A8DD-4977-503A9231C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666" y="1827444"/>
            <a:ext cx="1138237" cy="358775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>
                <a:solidFill>
                  <a:srgbClr val="000000"/>
                </a:solidFill>
                <a:latin typeface="맑은 고딕" panose="020B0503020000020004" pitchFamily="50" charset="-127"/>
              </a:rPr>
              <a:t>판매계획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48C8A47-D25A-AC94-A8A0-723F2AC8BF01}"/>
              </a:ext>
            </a:extLst>
          </p:cNvPr>
          <p:cNvSpPr/>
          <p:nvPr/>
        </p:nvSpPr>
        <p:spPr bwMode="auto">
          <a:xfrm>
            <a:off x="490666" y="2357669"/>
            <a:ext cx="1138237" cy="360363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수주</a:t>
            </a:r>
            <a:r>
              <a: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(</a:t>
            </a:r>
            <a:r>
              <a: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확정</a:t>
            </a:r>
            <a:r>
              <a: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)</a:t>
            </a:r>
            <a:endParaRPr kumimoji="1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F77943F-47E1-20F7-6CE0-2F148F92C225}"/>
              </a:ext>
            </a:extLst>
          </p:cNvPr>
          <p:cNvSpPr/>
          <p:nvPr/>
        </p:nvSpPr>
        <p:spPr bwMode="auto">
          <a:xfrm>
            <a:off x="490666" y="2933931"/>
            <a:ext cx="1138237" cy="360362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출하요청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862F17B-988A-2E32-967E-DC13B2E18C0D}"/>
              </a:ext>
            </a:extLst>
          </p:cNvPr>
          <p:cNvSpPr/>
          <p:nvPr/>
        </p:nvSpPr>
        <p:spPr bwMode="auto">
          <a:xfrm>
            <a:off x="500030" y="4095723"/>
            <a:ext cx="1138237" cy="360363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출고처리</a:t>
            </a:r>
          </a:p>
        </p:txBody>
      </p:sp>
      <p:sp>
        <p:nvSpPr>
          <p:cNvPr id="75" name="직사각형 70">
            <a:extLst>
              <a:ext uri="{FF2B5EF4-FFF2-40B4-BE49-F238E27FC236}">
                <a16:creationId xmlns:a16="http://schemas.microsoft.com/office/drawing/2014/main" id="{D0C853EB-7F49-2CF8-DF1A-B48194A21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789" y="5196269"/>
            <a:ext cx="1138237" cy="358775"/>
          </a:xfrm>
          <a:prstGeom prst="rect">
            <a:avLst/>
          </a:prstGeom>
          <a:solidFill>
            <a:srgbClr val="FFFFFF"/>
          </a:solidFill>
          <a:ln w="6350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현황분석</a:t>
            </a:r>
            <a:r>
              <a: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보고</a:t>
            </a:r>
            <a:endParaRPr kumimoji="1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재고분석</a:t>
            </a:r>
            <a:r>
              <a: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1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1C84F21-C270-7DC2-F8F4-DF52664B3A46}"/>
              </a:ext>
            </a:extLst>
          </p:cNvPr>
          <p:cNvSpPr/>
          <p:nvPr/>
        </p:nvSpPr>
        <p:spPr bwMode="auto">
          <a:xfrm>
            <a:off x="5233252" y="1998894"/>
            <a:ext cx="798542" cy="358775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구매요청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2C57114-3360-DFDC-256A-38BBC715A88D}"/>
              </a:ext>
            </a:extLst>
          </p:cNvPr>
          <p:cNvSpPr/>
          <p:nvPr/>
        </p:nvSpPr>
        <p:spPr bwMode="auto">
          <a:xfrm>
            <a:off x="5075420" y="5227926"/>
            <a:ext cx="1138238" cy="360363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마감</a:t>
            </a:r>
            <a:endParaRPr kumimoji="1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(</a:t>
            </a:r>
            <a:r>
              <a: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매입</a:t>
            </a:r>
            <a:r>
              <a: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/</a:t>
            </a:r>
            <a:r>
              <a: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매출</a:t>
            </a:r>
            <a:r>
              <a: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)</a:t>
            </a:r>
            <a:endParaRPr kumimoji="1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78" name="직사각형 78">
            <a:extLst>
              <a:ext uri="{FF2B5EF4-FFF2-40B4-BE49-F238E27FC236}">
                <a16:creationId xmlns:a16="http://schemas.microsoft.com/office/drawing/2014/main" id="{73E7C532-0C6A-8C62-6F4A-FD3F89E11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6016" y="2183652"/>
            <a:ext cx="1139825" cy="358775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생산계획</a:t>
            </a:r>
            <a:r>
              <a:rPr lang="en-US" altLang="ko-KR" sz="8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(MPS)</a:t>
            </a:r>
            <a:endParaRPr lang="ko-KR" altLang="en-US" sz="8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9" name="직사각형 79">
            <a:extLst>
              <a:ext uri="{FF2B5EF4-FFF2-40B4-BE49-F238E27FC236}">
                <a16:creationId xmlns:a16="http://schemas.microsoft.com/office/drawing/2014/main" id="{0539366F-771A-6523-5F84-064DFEBFC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6016" y="2740864"/>
            <a:ext cx="1139825" cy="360363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자재소요계획 </a:t>
            </a:r>
            <a:r>
              <a:rPr lang="en-US" altLang="ko-KR" sz="8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(MRP)</a:t>
            </a:r>
            <a:endParaRPr lang="ko-KR" altLang="en-US" sz="8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DCD9FC8-A9B2-D963-6F1A-3ADA9A57BD90}"/>
              </a:ext>
            </a:extLst>
          </p:cNvPr>
          <p:cNvSpPr/>
          <p:nvPr/>
        </p:nvSpPr>
        <p:spPr bwMode="auto">
          <a:xfrm>
            <a:off x="2186016" y="3272676"/>
            <a:ext cx="1139825" cy="360362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오더확정</a:t>
            </a:r>
          </a:p>
        </p:txBody>
      </p:sp>
      <p:sp>
        <p:nvSpPr>
          <p:cNvPr id="81" name="직사각형 81">
            <a:extLst>
              <a:ext uri="{FF2B5EF4-FFF2-40B4-BE49-F238E27FC236}">
                <a16:creationId xmlns:a16="http://schemas.microsoft.com/office/drawing/2014/main" id="{69B89BBF-266C-4885-ACF0-E10DFBE75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6016" y="3804489"/>
            <a:ext cx="1139825" cy="360363"/>
          </a:xfrm>
          <a:prstGeom prst="rect">
            <a:avLst/>
          </a:prstGeom>
          <a:solidFill>
            <a:srgbClr val="FFC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MES/POP</a:t>
            </a:r>
            <a:endParaRPr kumimoji="1" lang="ko-KR" altLang="en-US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B423EC-B774-A263-2CA3-53E9748DFBA0}"/>
              </a:ext>
            </a:extLst>
          </p:cNvPr>
          <p:cNvSpPr/>
          <p:nvPr/>
        </p:nvSpPr>
        <p:spPr bwMode="auto">
          <a:xfrm>
            <a:off x="2186016" y="4306139"/>
            <a:ext cx="1139825" cy="360363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실적관리</a:t>
            </a:r>
          </a:p>
        </p:txBody>
      </p:sp>
      <p:sp>
        <p:nvSpPr>
          <p:cNvPr id="83" name="직사각형 83">
            <a:extLst>
              <a:ext uri="{FF2B5EF4-FFF2-40B4-BE49-F238E27FC236}">
                <a16:creationId xmlns:a16="http://schemas.microsoft.com/office/drawing/2014/main" id="{286A0C27-3E62-8E0E-7A26-D048969F7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473" y="2620399"/>
            <a:ext cx="1138237" cy="358775"/>
          </a:xfrm>
          <a:prstGeom prst="rect">
            <a:avLst/>
          </a:prstGeom>
          <a:solidFill>
            <a:srgbClr val="FFFFFF"/>
          </a:solidFill>
          <a:ln w="6350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표준원가</a:t>
            </a:r>
          </a:p>
        </p:txBody>
      </p:sp>
      <p:sp>
        <p:nvSpPr>
          <p:cNvPr id="84" name="직사각형 84">
            <a:extLst>
              <a:ext uri="{FF2B5EF4-FFF2-40B4-BE49-F238E27FC236}">
                <a16:creationId xmlns:a16="http://schemas.microsoft.com/office/drawing/2014/main" id="{8BC7ECF5-334C-5567-3E6F-FE88F0CED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473" y="3483998"/>
            <a:ext cx="1138237" cy="360362"/>
          </a:xfrm>
          <a:prstGeom prst="rect">
            <a:avLst/>
          </a:prstGeom>
          <a:solidFill>
            <a:srgbClr val="FFFFFF"/>
          </a:solidFill>
          <a:ln w="6350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실제제조원가</a:t>
            </a:r>
          </a:p>
        </p:txBody>
      </p:sp>
      <p:sp>
        <p:nvSpPr>
          <p:cNvPr id="85" name="직사각형 85">
            <a:extLst>
              <a:ext uri="{FF2B5EF4-FFF2-40B4-BE49-F238E27FC236}">
                <a16:creationId xmlns:a16="http://schemas.microsoft.com/office/drawing/2014/main" id="{FBFD4721-9DF1-B872-9A9C-A6BCA325A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473" y="3988824"/>
            <a:ext cx="1138237" cy="358775"/>
          </a:xfrm>
          <a:prstGeom prst="rect">
            <a:avLst/>
          </a:prstGeom>
          <a:solidFill>
            <a:srgbClr val="FFFFFF"/>
          </a:solidFill>
          <a:ln w="6350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손익관리</a:t>
            </a:r>
          </a:p>
        </p:txBody>
      </p:sp>
      <p:cxnSp>
        <p:nvCxnSpPr>
          <p:cNvPr id="86" name="직선 화살표 연결선 4">
            <a:extLst>
              <a:ext uri="{FF2B5EF4-FFF2-40B4-BE49-F238E27FC236}">
                <a16:creationId xmlns:a16="http://schemas.microsoft.com/office/drawing/2014/main" id="{46CFD27B-429A-95BF-1E8B-F011CBAB450B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 bwMode="auto">
          <a:xfrm>
            <a:off x="1060577" y="2186218"/>
            <a:ext cx="0" cy="171450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" name="직선 화살표 연결선 7">
            <a:extLst>
              <a:ext uri="{FF2B5EF4-FFF2-40B4-BE49-F238E27FC236}">
                <a16:creationId xmlns:a16="http://schemas.microsoft.com/office/drawing/2014/main" id="{40BD97EC-207A-BD77-9866-DCBB3AEA7F5A}"/>
              </a:ext>
            </a:extLst>
          </p:cNvPr>
          <p:cNvCxnSpPr>
            <a:cxnSpLocks/>
            <a:stCxn id="72" idx="2"/>
            <a:endCxn id="73" idx="0"/>
          </p:cNvCxnSpPr>
          <p:nvPr/>
        </p:nvCxnSpPr>
        <p:spPr bwMode="auto">
          <a:xfrm>
            <a:off x="1060577" y="2718031"/>
            <a:ext cx="0" cy="215900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직선 화살표 연결선 12">
            <a:extLst>
              <a:ext uri="{FF2B5EF4-FFF2-40B4-BE49-F238E27FC236}">
                <a16:creationId xmlns:a16="http://schemas.microsoft.com/office/drawing/2014/main" id="{6082D777-B233-536F-B216-7788A99A77FC}"/>
              </a:ext>
            </a:extLst>
          </p:cNvPr>
          <p:cNvCxnSpPr>
            <a:cxnSpLocks/>
            <a:endCxn id="74" idx="0"/>
          </p:cNvCxnSpPr>
          <p:nvPr/>
        </p:nvCxnSpPr>
        <p:spPr bwMode="auto">
          <a:xfrm>
            <a:off x="1069149" y="3886162"/>
            <a:ext cx="0" cy="209561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" name="연결선: 꺾임 18">
            <a:extLst>
              <a:ext uri="{FF2B5EF4-FFF2-40B4-BE49-F238E27FC236}">
                <a16:creationId xmlns:a16="http://schemas.microsoft.com/office/drawing/2014/main" id="{796739BF-6EA6-7A62-41A9-CBF245EBAFA1}"/>
              </a:ext>
            </a:extLst>
          </p:cNvPr>
          <p:cNvCxnSpPr>
            <a:cxnSpLocks/>
            <a:stCxn id="72" idx="3"/>
            <a:endCxn id="78" idx="1"/>
          </p:cNvCxnSpPr>
          <p:nvPr/>
        </p:nvCxnSpPr>
        <p:spPr bwMode="auto">
          <a:xfrm flipV="1">
            <a:off x="1628903" y="2363040"/>
            <a:ext cx="557113" cy="174811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rgbClr val="C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" name="직선 화살표 연결선 27">
            <a:extLst>
              <a:ext uri="{FF2B5EF4-FFF2-40B4-BE49-F238E27FC236}">
                <a16:creationId xmlns:a16="http://schemas.microsoft.com/office/drawing/2014/main" id="{D6CE323E-2CC1-E948-642E-D3DDCAF758ED}"/>
              </a:ext>
            </a:extLst>
          </p:cNvPr>
          <p:cNvCxnSpPr>
            <a:cxnSpLocks/>
            <a:stCxn id="78" idx="2"/>
            <a:endCxn id="79" idx="0"/>
          </p:cNvCxnSpPr>
          <p:nvPr/>
        </p:nvCxnSpPr>
        <p:spPr bwMode="auto">
          <a:xfrm>
            <a:off x="2755927" y="2542427"/>
            <a:ext cx="0" cy="198437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" name="직선 화살표 연결선 30">
            <a:extLst>
              <a:ext uri="{FF2B5EF4-FFF2-40B4-BE49-F238E27FC236}">
                <a16:creationId xmlns:a16="http://schemas.microsoft.com/office/drawing/2014/main" id="{767CDAD3-B4F9-06BA-BF7A-1D3438CD93F1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 bwMode="auto">
          <a:xfrm>
            <a:off x="2755927" y="3101226"/>
            <a:ext cx="0" cy="171450"/>
          </a:xfrm>
          <a:prstGeom prst="straightConnector1">
            <a:avLst/>
          </a:prstGeom>
          <a:noFill/>
          <a:ln w="28575" algn="ctr">
            <a:solidFill>
              <a:srgbClr val="C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연결선: 꺾임 36">
            <a:extLst>
              <a:ext uri="{FF2B5EF4-FFF2-40B4-BE49-F238E27FC236}">
                <a16:creationId xmlns:a16="http://schemas.microsoft.com/office/drawing/2014/main" id="{F7D79F80-5396-F17B-DE2B-CCABDEA6A0A1}"/>
              </a:ext>
            </a:extLst>
          </p:cNvPr>
          <p:cNvCxnSpPr>
            <a:cxnSpLocks/>
            <a:stCxn id="79" idx="3"/>
            <a:endCxn id="76" idx="1"/>
          </p:cNvCxnSpPr>
          <p:nvPr/>
        </p:nvCxnSpPr>
        <p:spPr bwMode="auto">
          <a:xfrm flipV="1">
            <a:off x="3325841" y="2178282"/>
            <a:ext cx="1907411" cy="742764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rgbClr val="C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" name="직선 화살표 연결선 39">
            <a:extLst>
              <a:ext uri="{FF2B5EF4-FFF2-40B4-BE49-F238E27FC236}">
                <a16:creationId xmlns:a16="http://schemas.microsoft.com/office/drawing/2014/main" id="{41F6AE2C-77E3-AE3A-2DC4-E00DBF4AE4B3}"/>
              </a:ext>
            </a:extLst>
          </p:cNvPr>
          <p:cNvCxnSpPr>
            <a:cxnSpLocks/>
            <a:stCxn id="80" idx="2"/>
            <a:endCxn id="81" idx="0"/>
          </p:cNvCxnSpPr>
          <p:nvPr/>
        </p:nvCxnSpPr>
        <p:spPr bwMode="auto">
          <a:xfrm>
            <a:off x="2755927" y="3633038"/>
            <a:ext cx="0" cy="171450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2D39A66-AC95-7FB5-3084-22CBD68A39F3}"/>
              </a:ext>
            </a:extLst>
          </p:cNvPr>
          <p:cNvSpPr/>
          <p:nvPr/>
        </p:nvSpPr>
        <p:spPr bwMode="auto">
          <a:xfrm>
            <a:off x="2186016" y="4828426"/>
            <a:ext cx="1139825" cy="360362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생산입고</a:t>
            </a:r>
            <a:endParaRPr kumimoji="1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cxnSp>
        <p:nvCxnSpPr>
          <p:cNvPr id="95" name="직선 화살표 연결선 42">
            <a:extLst>
              <a:ext uri="{FF2B5EF4-FFF2-40B4-BE49-F238E27FC236}">
                <a16:creationId xmlns:a16="http://schemas.microsoft.com/office/drawing/2014/main" id="{ACFB2D12-0406-A1EA-322C-D0759B53A0BD}"/>
              </a:ext>
            </a:extLst>
          </p:cNvPr>
          <p:cNvCxnSpPr>
            <a:cxnSpLocks/>
            <a:stCxn id="81" idx="2"/>
            <a:endCxn id="82" idx="0"/>
          </p:cNvCxnSpPr>
          <p:nvPr/>
        </p:nvCxnSpPr>
        <p:spPr bwMode="auto">
          <a:xfrm>
            <a:off x="2755927" y="4164852"/>
            <a:ext cx="0" cy="141287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직선 화살표 연결선 45">
            <a:extLst>
              <a:ext uri="{FF2B5EF4-FFF2-40B4-BE49-F238E27FC236}">
                <a16:creationId xmlns:a16="http://schemas.microsoft.com/office/drawing/2014/main" id="{FE251C63-0258-4937-A5AA-0BF8CE5189C6}"/>
              </a:ext>
            </a:extLst>
          </p:cNvPr>
          <p:cNvCxnSpPr>
            <a:cxnSpLocks/>
            <a:stCxn id="82" idx="2"/>
            <a:endCxn id="94" idx="0"/>
          </p:cNvCxnSpPr>
          <p:nvPr/>
        </p:nvCxnSpPr>
        <p:spPr bwMode="auto">
          <a:xfrm>
            <a:off x="2755927" y="4666502"/>
            <a:ext cx="0" cy="161925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" name="연결선: 꺾임 48">
            <a:extLst>
              <a:ext uri="{FF2B5EF4-FFF2-40B4-BE49-F238E27FC236}">
                <a16:creationId xmlns:a16="http://schemas.microsoft.com/office/drawing/2014/main" id="{CE621E6D-938D-DB01-CC60-05FE829191A9}"/>
              </a:ext>
            </a:extLst>
          </p:cNvPr>
          <p:cNvCxnSpPr>
            <a:cxnSpLocks/>
            <a:stCxn id="71" idx="0"/>
            <a:endCxn id="76" idx="0"/>
          </p:cNvCxnSpPr>
          <p:nvPr/>
        </p:nvCxnSpPr>
        <p:spPr bwMode="auto">
          <a:xfrm rot="16200000" flipH="1">
            <a:off x="3260429" y="-373200"/>
            <a:ext cx="171450" cy="4572738"/>
          </a:xfrm>
          <a:prstGeom prst="bentConnector3">
            <a:avLst>
              <a:gd name="adj1" fmla="val -219682"/>
            </a:avLst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직선 화살표 연결선 51">
            <a:extLst>
              <a:ext uri="{FF2B5EF4-FFF2-40B4-BE49-F238E27FC236}">
                <a16:creationId xmlns:a16="http://schemas.microsoft.com/office/drawing/2014/main" id="{EB35157D-687B-C2C0-8953-5DDE9C1FEBC2}"/>
              </a:ext>
            </a:extLst>
          </p:cNvPr>
          <p:cNvCxnSpPr>
            <a:cxnSpLocks/>
            <a:stCxn id="137" idx="2"/>
            <a:endCxn id="99" idx="0"/>
          </p:cNvCxnSpPr>
          <p:nvPr/>
        </p:nvCxnSpPr>
        <p:spPr bwMode="auto">
          <a:xfrm>
            <a:off x="5632523" y="3092681"/>
            <a:ext cx="0" cy="533039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FE25EAF-EDA4-2A19-FEC1-3DDA18A5079A}"/>
              </a:ext>
            </a:extLst>
          </p:cNvPr>
          <p:cNvSpPr/>
          <p:nvPr/>
        </p:nvSpPr>
        <p:spPr bwMode="auto">
          <a:xfrm>
            <a:off x="5233247" y="3625720"/>
            <a:ext cx="798552" cy="360363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자재 입고</a:t>
            </a:r>
          </a:p>
        </p:txBody>
      </p:sp>
      <p:cxnSp>
        <p:nvCxnSpPr>
          <p:cNvPr id="100" name="직선 화살표 연결선 92">
            <a:extLst>
              <a:ext uri="{FF2B5EF4-FFF2-40B4-BE49-F238E27FC236}">
                <a16:creationId xmlns:a16="http://schemas.microsoft.com/office/drawing/2014/main" id="{9C6E46BE-D897-2B37-B28E-7906D10A69A3}"/>
              </a:ext>
            </a:extLst>
          </p:cNvPr>
          <p:cNvCxnSpPr>
            <a:cxnSpLocks/>
            <a:stCxn id="99" idx="2"/>
            <a:endCxn id="112" idx="1"/>
          </p:cNvCxnSpPr>
          <p:nvPr/>
        </p:nvCxnSpPr>
        <p:spPr bwMode="auto">
          <a:xfrm flipH="1">
            <a:off x="5629778" y="3986083"/>
            <a:ext cx="2745" cy="414708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" name="연결선: 꺾임 6147">
            <a:extLst>
              <a:ext uri="{FF2B5EF4-FFF2-40B4-BE49-F238E27FC236}">
                <a16:creationId xmlns:a16="http://schemas.microsoft.com/office/drawing/2014/main" id="{2A499619-8C50-2D0D-F221-6608EFC314FD}"/>
              </a:ext>
            </a:extLst>
          </p:cNvPr>
          <p:cNvCxnSpPr>
            <a:cxnSpLocks/>
            <a:stCxn id="71" idx="3"/>
            <a:endCxn id="78" idx="1"/>
          </p:cNvCxnSpPr>
          <p:nvPr/>
        </p:nvCxnSpPr>
        <p:spPr bwMode="auto">
          <a:xfrm>
            <a:off x="1628903" y="2006832"/>
            <a:ext cx="557113" cy="356208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rgbClr val="C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" name="직사각형 179">
            <a:extLst>
              <a:ext uri="{FF2B5EF4-FFF2-40B4-BE49-F238E27FC236}">
                <a16:creationId xmlns:a16="http://schemas.microsoft.com/office/drawing/2014/main" id="{AB2DCF28-44D1-4E1F-2FF0-9441BB65C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7799" y="5804941"/>
            <a:ext cx="1139825" cy="360363"/>
          </a:xfrm>
          <a:prstGeom prst="rect">
            <a:avLst/>
          </a:prstGeom>
          <a:solidFill>
            <a:srgbClr val="FFFFFF"/>
          </a:solidFill>
          <a:ln w="6350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현황분석</a:t>
            </a:r>
            <a:r>
              <a:rPr kumimoji="1" lang="en-US" altLang="ko-KR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보고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7CEF010-28F6-139D-38CB-9D0578999558}"/>
              </a:ext>
            </a:extLst>
          </p:cNvPr>
          <p:cNvSpPr/>
          <p:nvPr/>
        </p:nvSpPr>
        <p:spPr bwMode="auto">
          <a:xfrm>
            <a:off x="8350473" y="1788666"/>
            <a:ext cx="1138237" cy="360363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재무회계</a:t>
            </a: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248E97C4-F1B9-035E-D41B-7C69768950B1}"/>
              </a:ext>
            </a:extLst>
          </p:cNvPr>
          <p:cNvSpPr>
            <a:spLocks noChangeAspect="1"/>
          </p:cNvSpPr>
          <p:nvPr/>
        </p:nvSpPr>
        <p:spPr bwMode="auto">
          <a:xfrm>
            <a:off x="101578" y="4149697"/>
            <a:ext cx="250825" cy="252413"/>
          </a:xfrm>
          <a:prstGeom prst="ellipse">
            <a:avLst/>
          </a:prstGeom>
          <a:solidFill>
            <a:srgbClr val="666666">
              <a:lumMod val="50000"/>
            </a:srgbClr>
          </a:solidFill>
          <a:ln w="635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</a:rPr>
              <a:t>A</a:t>
            </a:r>
            <a:endParaRPr kumimoji="1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cxnSp>
        <p:nvCxnSpPr>
          <p:cNvPr id="105" name="직선 화살표 연결선 95">
            <a:extLst>
              <a:ext uri="{FF2B5EF4-FFF2-40B4-BE49-F238E27FC236}">
                <a16:creationId xmlns:a16="http://schemas.microsoft.com/office/drawing/2014/main" id="{EA3FAD12-5F65-7A92-D578-5708E78864CF}"/>
              </a:ext>
            </a:extLst>
          </p:cNvPr>
          <p:cNvCxnSpPr>
            <a:cxnSpLocks/>
            <a:stCxn id="74" idx="1"/>
          </p:cNvCxnSpPr>
          <p:nvPr/>
        </p:nvCxnSpPr>
        <p:spPr bwMode="auto">
          <a:xfrm flipH="1">
            <a:off x="375584" y="4275905"/>
            <a:ext cx="124446" cy="0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6" name="타원 105">
            <a:extLst>
              <a:ext uri="{FF2B5EF4-FFF2-40B4-BE49-F238E27FC236}">
                <a16:creationId xmlns:a16="http://schemas.microsoft.com/office/drawing/2014/main" id="{ECF9DE2F-AED6-6993-A8AA-8F885F537B52}"/>
              </a:ext>
            </a:extLst>
          </p:cNvPr>
          <p:cNvSpPr>
            <a:spLocks noChangeAspect="1"/>
          </p:cNvSpPr>
          <p:nvPr/>
        </p:nvSpPr>
        <p:spPr bwMode="auto">
          <a:xfrm>
            <a:off x="8792590" y="1381503"/>
            <a:ext cx="252413" cy="252413"/>
          </a:xfrm>
          <a:prstGeom prst="ellipse">
            <a:avLst/>
          </a:prstGeom>
          <a:solidFill>
            <a:srgbClr val="666666">
              <a:lumMod val="50000"/>
            </a:srgbClr>
          </a:solidFill>
          <a:ln w="635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</a:rPr>
              <a:t>A</a:t>
            </a:r>
            <a:endParaRPr kumimoji="1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cxnSp>
        <p:nvCxnSpPr>
          <p:cNvPr id="107" name="직선 화살표 연결선 117">
            <a:extLst>
              <a:ext uri="{FF2B5EF4-FFF2-40B4-BE49-F238E27FC236}">
                <a16:creationId xmlns:a16="http://schemas.microsoft.com/office/drawing/2014/main" id="{C331D45C-5230-08B7-9427-3DD50DBA99D8}"/>
              </a:ext>
            </a:extLst>
          </p:cNvPr>
          <p:cNvCxnSpPr>
            <a:cxnSpLocks/>
            <a:endCxn id="103" idx="0"/>
          </p:cNvCxnSpPr>
          <p:nvPr/>
        </p:nvCxnSpPr>
        <p:spPr bwMode="auto">
          <a:xfrm>
            <a:off x="8918797" y="1653729"/>
            <a:ext cx="0" cy="134937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319100A-8680-588D-8500-D6D72C5C6B5A}"/>
              </a:ext>
            </a:extLst>
          </p:cNvPr>
          <p:cNvSpPr/>
          <p:nvPr/>
        </p:nvSpPr>
        <p:spPr bwMode="auto">
          <a:xfrm>
            <a:off x="2186016" y="1661364"/>
            <a:ext cx="1139825" cy="358775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MTS</a:t>
            </a: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(3</a:t>
            </a:r>
            <a:r>
              <a:rPr kumimoji="1" lang="ko-KR" altLang="en-US" sz="8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개월 계획</a:t>
            </a:r>
            <a:r>
              <a:rPr kumimoji="1" lang="en-US" altLang="ko-KR" sz="8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endParaRPr kumimoji="1" lang="ko-KR" altLang="en-US" sz="800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109" name="직선 화살표 연결선 240">
            <a:extLst>
              <a:ext uri="{FF2B5EF4-FFF2-40B4-BE49-F238E27FC236}">
                <a16:creationId xmlns:a16="http://schemas.microsoft.com/office/drawing/2014/main" id="{3779A4D9-7B1C-DBFB-F26E-9D79AD72EEEB}"/>
              </a:ext>
            </a:extLst>
          </p:cNvPr>
          <p:cNvCxnSpPr>
            <a:cxnSpLocks/>
            <a:stCxn id="108" idx="2"/>
            <a:endCxn id="78" idx="0"/>
          </p:cNvCxnSpPr>
          <p:nvPr/>
        </p:nvCxnSpPr>
        <p:spPr bwMode="auto">
          <a:xfrm>
            <a:off x="2755927" y="2020139"/>
            <a:ext cx="0" cy="163513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0" name="직선 화살표 연결선 15">
            <a:extLst>
              <a:ext uri="{FF2B5EF4-FFF2-40B4-BE49-F238E27FC236}">
                <a16:creationId xmlns:a16="http://schemas.microsoft.com/office/drawing/2014/main" id="{D11A3BCE-023C-C043-B6F0-4016BB6EC27E}"/>
              </a:ext>
            </a:extLst>
          </p:cNvPr>
          <p:cNvCxnSpPr>
            <a:cxnSpLocks/>
            <a:stCxn id="83" idx="2"/>
            <a:endCxn id="84" idx="0"/>
          </p:cNvCxnSpPr>
          <p:nvPr/>
        </p:nvCxnSpPr>
        <p:spPr bwMode="auto">
          <a:xfrm>
            <a:off x="8919592" y="2979174"/>
            <a:ext cx="0" cy="504824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연결선: 꺾임 6175">
            <a:extLst>
              <a:ext uri="{FF2B5EF4-FFF2-40B4-BE49-F238E27FC236}">
                <a16:creationId xmlns:a16="http://schemas.microsoft.com/office/drawing/2014/main" id="{7E93B430-589D-9567-AF9F-B636424D9B5C}"/>
              </a:ext>
            </a:extLst>
          </p:cNvPr>
          <p:cNvCxnSpPr>
            <a:cxnSpLocks/>
            <a:stCxn id="112" idx="2"/>
            <a:endCxn id="80" idx="3"/>
          </p:cNvCxnSpPr>
          <p:nvPr/>
        </p:nvCxnSpPr>
        <p:spPr bwMode="auto">
          <a:xfrm rot="10800000">
            <a:off x="3325842" y="3452858"/>
            <a:ext cx="1797107" cy="1209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" name="순서도: 자기 디스크 111">
            <a:extLst>
              <a:ext uri="{FF2B5EF4-FFF2-40B4-BE49-F238E27FC236}">
                <a16:creationId xmlns:a16="http://schemas.microsoft.com/office/drawing/2014/main" id="{C6F710DF-0489-78D8-A497-9E7DDEA71807}"/>
              </a:ext>
            </a:extLst>
          </p:cNvPr>
          <p:cNvSpPr/>
          <p:nvPr/>
        </p:nvSpPr>
        <p:spPr>
          <a:xfrm>
            <a:off x="5122948" y="4400791"/>
            <a:ext cx="1013660" cy="52335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latin typeface="+mn-ea"/>
              </a:rPr>
              <a:t>창고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BA15BA9-1CAA-BCC6-11BE-8C9B3B54287E}"/>
              </a:ext>
            </a:extLst>
          </p:cNvPr>
          <p:cNvSpPr/>
          <p:nvPr/>
        </p:nvSpPr>
        <p:spPr bwMode="auto">
          <a:xfrm>
            <a:off x="2634116" y="774044"/>
            <a:ext cx="890586" cy="236537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ERP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122F006-9485-F0A4-702F-92850FD48FAB}"/>
              </a:ext>
            </a:extLst>
          </p:cNvPr>
          <p:cNvSpPr txBox="1"/>
          <p:nvPr/>
        </p:nvSpPr>
        <p:spPr>
          <a:xfrm>
            <a:off x="2131668" y="805168"/>
            <a:ext cx="603250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05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범례 </a:t>
            </a:r>
            <a:r>
              <a:rPr kumimoji="1" lang="en-US" altLang="ko-KR" sz="105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endParaRPr kumimoji="1" lang="ko-KR" altLang="en-US" sz="1050" b="1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908E0B4-5E6D-38A4-3BAA-9AAAEB2F3559}"/>
              </a:ext>
            </a:extLst>
          </p:cNvPr>
          <p:cNvSpPr/>
          <p:nvPr/>
        </p:nvSpPr>
        <p:spPr bwMode="auto">
          <a:xfrm>
            <a:off x="3581857" y="774044"/>
            <a:ext cx="890586" cy="236537"/>
          </a:xfrm>
          <a:prstGeom prst="rect">
            <a:avLst/>
          </a:prstGeom>
          <a:solidFill>
            <a:srgbClr val="FFCC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MES</a:t>
            </a:r>
            <a:r>
              <a:rPr kumimoji="1" lang="en-US" altLang="ko-KR" sz="8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/POP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9054E01-D53C-7FD8-321A-0666BD173880}"/>
              </a:ext>
            </a:extLst>
          </p:cNvPr>
          <p:cNvSpPr/>
          <p:nvPr/>
        </p:nvSpPr>
        <p:spPr bwMode="auto">
          <a:xfrm>
            <a:off x="4529598" y="779444"/>
            <a:ext cx="890586" cy="236537"/>
          </a:xfrm>
          <a:prstGeom prst="rect">
            <a:avLst/>
          </a:prstGeom>
          <a:solidFill>
            <a:srgbClr val="92D050"/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STARSCM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E65FFEF6-7DBD-7479-2E4D-BFA452C3A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23" r="-986"/>
          <a:stretch/>
        </p:blipFill>
        <p:spPr>
          <a:xfrm>
            <a:off x="6747945" y="3732888"/>
            <a:ext cx="367353" cy="306548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60F3A980-7A9B-372D-77C1-B3A8F1866B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31" b="75875" l="7987" r="71887"/>
                    </a14:imgEffect>
                  </a14:imgLayer>
                </a14:imgProps>
              </a:ext>
            </a:extLst>
          </a:blip>
          <a:srcRect l="17950" t="-1" r="54419" b="31251"/>
          <a:stretch/>
        </p:blipFill>
        <p:spPr>
          <a:xfrm>
            <a:off x="4988553" y="3609969"/>
            <a:ext cx="197478" cy="339359"/>
          </a:xfrm>
          <a:prstGeom prst="rect">
            <a:avLst/>
          </a:prstGeom>
        </p:spPr>
      </p:pic>
      <p:sp>
        <p:nvSpPr>
          <p:cNvPr id="119" name="직사각형 2">
            <a:extLst>
              <a:ext uri="{FF2B5EF4-FFF2-40B4-BE49-F238E27FC236}">
                <a16:creationId xmlns:a16="http://schemas.microsoft.com/office/drawing/2014/main" id="{1108EC54-D497-CB89-DC63-06F245ED9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9438" y="2009317"/>
            <a:ext cx="881958" cy="366300"/>
          </a:xfrm>
          <a:prstGeom prst="rect">
            <a:avLst/>
          </a:prstGeom>
          <a:solidFill>
            <a:srgbClr val="92D050"/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발주서확인</a:t>
            </a:r>
            <a:endParaRPr lang="en-US" altLang="ko-KR" sz="1100" kern="0" dirty="0">
              <a:solidFill>
                <a:srgbClr val="000000"/>
              </a:solidFill>
              <a:latin typeface="맑은 고딕" panose="020B0503020000020004" pitchFamily="50" charset="-127"/>
              <a:ea typeface="+mn-ea"/>
            </a:endParaRPr>
          </a:p>
        </p:txBody>
      </p:sp>
      <p:sp>
        <p:nvSpPr>
          <p:cNvPr id="120" name="직사각형 2">
            <a:extLst>
              <a:ext uri="{FF2B5EF4-FFF2-40B4-BE49-F238E27FC236}">
                <a16:creationId xmlns:a16="http://schemas.microsoft.com/office/drawing/2014/main" id="{DA933482-DFEF-C763-EB03-6A2C5B3E7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9886" y="2638753"/>
            <a:ext cx="881958" cy="366300"/>
          </a:xfrm>
          <a:prstGeom prst="rect">
            <a:avLst/>
          </a:prstGeom>
          <a:solidFill>
            <a:srgbClr val="92D050"/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인보이스</a:t>
            </a:r>
            <a:endParaRPr lang="en-US" altLang="ko-KR" sz="1100" kern="0" dirty="0">
              <a:solidFill>
                <a:srgbClr val="000000"/>
              </a:solidFill>
              <a:latin typeface="맑은 고딕" panose="020B0503020000020004" pitchFamily="50" charset="-127"/>
              <a:ea typeface="+mn-ea"/>
            </a:endParaRP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등록</a:t>
            </a:r>
            <a:endParaRPr lang="en-US" altLang="ko-KR" sz="1100" kern="0" dirty="0">
              <a:solidFill>
                <a:srgbClr val="000000"/>
              </a:solidFill>
              <a:latin typeface="맑은 고딕" panose="020B0503020000020004" pitchFamily="50" charset="-127"/>
              <a:ea typeface="+mn-ea"/>
            </a:endParaRPr>
          </a:p>
        </p:txBody>
      </p:sp>
      <p:sp>
        <p:nvSpPr>
          <p:cNvPr id="121" name="직사각형 2">
            <a:extLst>
              <a:ext uri="{FF2B5EF4-FFF2-40B4-BE49-F238E27FC236}">
                <a16:creationId xmlns:a16="http://schemas.microsoft.com/office/drawing/2014/main" id="{6439F492-61BD-2574-01AA-D0F0A6553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9438" y="3268733"/>
            <a:ext cx="881958" cy="366300"/>
          </a:xfrm>
          <a:prstGeom prst="rect">
            <a:avLst/>
          </a:prstGeom>
          <a:solidFill>
            <a:srgbClr val="92D050"/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인보이스</a:t>
            </a:r>
            <a:endParaRPr lang="en-US" altLang="ko-KR" sz="1100" kern="0" dirty="0">
              <a:solidFill>
                <a:srgbClr val="000000"/>
              </a:solidFill>
              <a:latin typeface="맑은 고딕" panose="020B0503020000020004" pitchFamily="50" charset="-127"/>
              <a:ea typeface="+mn-ea"/>
            </a:endParaRP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출력</a:t>
            </a:r>
            <a:endParaRPr lang="en-US" altLang="ko-KR" sz="1100" kern="0" dirty="0">
              <a:solidFill>
                <a:srgbClr val="000000"/>
              </a:solidFill>
              <a:latin typeface="맑은 고딕" panose="020B0503020000020004" pitchFamily="50" charset="-127"/>
              <a:ea typeface="+mn-ea"/>
            </a:endParaRP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8BF1B60D-1B25-3A3F-31B3-D2CBF4FA4667}"/>
              </a:ext>
            </a:extLst>
          </p:cNvPr>
          <p:cNvCxnSpPr>
            <a:stCxn id="119" idx="2"/>
            <a:endCxn id="120" idx="0"/>
          </p:cNvCxnSpPr>
          <p:nvPr/>
        </p:nvCxnSpPr>
        <p:spPr>
          <a:xfrm>
            <a:off x="7570417" y="2375617"/>
            <a:ext cx="448" cy="263136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78780B42-17B7-16B6-8D61-6E083A54E31C}"/>
              </a:ext>
            </a:extLst>
          </p:cNvPr>
          <p:cNvCxnSpPr>
            <a:cxnSpLocks/>
            <a:stCxn id="120" idx="2"/>
            <a:endCxn id="121" idx="0"/>
          </p:cNvCxnSpPr>
          <p:nvPr/>
        </p:nvCxnSpPr>
        <p:spPr>
          <a:xfrm flipH="1">
            <a:off x="7570417" y="3005053"/>
            <a:ext cx="448" cy="263680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85D22AC-FB41-884B-10C5-E13038CED4FD}"/>
              </a:ext>
            </a:extLst>
          </p:cNvPr>
          <p:cNvSpPr/>
          <p:nvPr/>
        </p:nvSpPr>
        <p:spPr bwMode="auto">
          <a:xfrm>
            <a:off x="500030" y="3511115"/>
            <a:ext cx="1138237" cy="360362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BOX</a:t>
            </a:r>
            <a:r>
              <a: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포장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7AAB4CA-3AA6-084C-3FDC-69B3279EE7B3}"/>
              </a:ext>
            </a:extLst>
          </p:cNvPr>
          <p:cNvSpPr/>
          <p:nvPr/>
        </p:nvSpPr>
        <p:spPr bwMode="auto">
          <a:xfrm>
            <a:off x="500030" y="4680332"/>
            <a:ext cx="1138237" cy="360363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매출</a:t>
            </a:r>
          </a:p>
        </p:txBody>
      </p:sp>
      <p:cxnSp>
        <p:nvCxnSpPr>
          <p:cNvPr id="126" name="직선 화살표 연결선 7">
            <a:extLst>
              <a:ext uri="{FF2B5EF4-FFF2-40B4-BE49-F238E27FC236}">
                <a16:creationId xmlns:a16="http://schemas.microsoft.com/office/drawing/2014/main" id="{16081459-E2FC-CD4E-1B4D-92D05B525DC7}"/>
              </a:ext>
            </a:extLst>
          </p:cNvPr>
          <p:cNvCxnSpPr>
            <a:cxnSpLocks/>
            <a:endCxn id="124" idx="0"/>
          </p:cNvCxnSpPr>
          <p:nvPr/>
        </p:nvCxnSpPr>
        <p:spPr bwMode="auto">
          <a:xfrm>
            <a:off x="1059785" y="3294293"/>
            <a:ext cx="9364" cy="216822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7" name="직선 화살표 연결선 12">
            <a:extLst>
              <a:ext uri="{FF2B5EF4-FFF2-40B4-BE49-F238E27FC236}">
                <a16:creationId xmlns:a16="http://schemas.microsoft.com/office/drawing/2014/main" id="{1038E5B8-BE30-8BB1-2CE8-471BD8C5C17E}"/>
              </a:ext>
            </a:extLst>
          </p:cNvPr>
          <p:cNvCxnSpPr>
            <a:cxnSpLocks/>
            <a:stCxn id="74" idx="2"/>
            <a:endCxn id="125" idx="0"/>
          </p:cNvCxnSpPr>
          <p:nvPr/>
        </p:nvCxnSpPr>
        <p:spPr bwMode="auto">
          <a:xfrm>
            <a:off x="1069149" y="4456086"/>
            <a:ext cx="0" cy="224246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FF94ACA3-F467-C7B1-F20E-B41F6B0D209C}"/>
              </a:ext>
            </a:extLst>
          </p:cNvPr>
          <p:cNvSpPr/>
          <p:nvPr/>
        </p:nvSpPr>
        <p:spPr bwMode="auto">
          <a:xfrm>
            <a:off x="5840154" y="3192877"/>
            <a:ext cx="798542" cy="358775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수입관리</a:t>
            </a:r>
          </a:p>
        </p:txBody>
      </p:sp>
      <p:cxnSp>
        <p:nvCxnSpPr>
          <p:cNvPr id="129" name="연결선: 꺾임 6175">
            <a:extLst>
              <a:ext uri="{FF2B5EF4-FFF2-40B4-BE49-F238E27FC236}">
                <a16:creationId xmlns:a16="http://schemas.microsoft.com/office/drawing/2014/main" id="{FD387A4C-02E9-88F9-BB5E-A3606FB268B7}"/>
              </a:ext>
            </a:extLst>
          </p:cNvPr>
          <p:cNvCxnSpPr>
            <a:cxnSpLocks/>
            <a:stCxn id="128" idx="1"/>
            <a:endCxn id="99" idx="0"/>
          </p:cNvCxnSpPr>
          <p:nvPr/>
        </p:nvCxnSpPr>
        <p:spPr bwMode="auto">
          <a:xfrm rot="10800000" flipV="1">
            <a:off x="5632524" y="3372264"/>
            <a:ext cx="207631" cy="253455"/>
          </a:xfrm>
          <a:prstGeom prst="bentConnector2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0" name="연결선: 꺾임 6175">
            <a:extLst>
              <a:ext uri="{FF2B5EF4-FFF2-40B4-BE49-F238E27FC236}">
                <a16:creationId xmlns:a16="http://schemas.microsoft.com/office/drawing/2014/main" id="{559D8BD1-E36A-B731-6DFE-EFFD27FDB3D4}"/>
              </a:ext>
            </a:extLst>
          </p:cNvPr>
          <p:cNvCxnSpPr>
            <a:cxnSpLocks/>
            <a:stCxn id="131" idx="1"/>
            <a:endCxn id="99" idx="3"/>
          </p:cNvCxnSpPr>
          <p:nvPr/>
        </p:nvCxnSpPr>
        <p:spPr bwMode="auto">
          <a:xfrm rot="10800000">
            <a:off x="6031800" y="3805903"/>
            <a:ext cx="1097639" cy="286851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1" name="직사각형 2">
            <a:extLst>
              <a:ext uri="{FF2B5EF4-FFF2-40B4-BE49-F238E27FC236}">
                <a16:creationId xmlns:a16="http://schemas.microsoft.com/office/drawing/2014/main" id="{D49E789A-189D-14C8-34FD-C2EFBEAEF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9438" y="3909603"/>
            <a:ext cx="881958" cy="366300"/>
          </a:xfrm>
          <a:prstGeom prst="rect">
            <a:avLst/>
          </a:prstGeom>
          <a:solidFill>
            <a:srgbClr val="92D050"/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자재라벨</a:t>
            </a:r>
            <a:endParaRPr lang="en-US" altLang="ko-KR" sz="1100" kern="0" dirty="0">
              <a:solidFill>
                <a:srgbClr val="000000"/>
              </a:solidFill>
              <a:latin typeface="맑은 고딕" panose="020B0503020000020004" pitchFamily="50" charset="-127"/>
              <a:ea typeface="+mn-ea"/>
            </a:endParaRP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부착</a:t>
            </a:r>
            <a:endParaRPr lang="en-US" altLang="ko-KR" sz="1100" kern="0" dirty="0">
              <a:solidFill>
                <a:srgbClr val="000000"/>
              </a:solidFill>
              <a:latin typeface="맑은 고딕" panose="020B0503020000020004" pitchFamily="50" charset="-127"/>
              <a:ea typeface="+mn-ea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BC204760-6100-57F3-6219-04725B6075F4}"/>
              </a:ext>
            </a:extLst>
          </p:cNvPr>
          <p:cNvCxnSpPr>
            <a:cxnSpLocks/>
            <a:stCxn id="121" idx="2"/>
            <a:endCxn id="131" idx="0"/>
          </p:cNvCxnSpPr>
          <p:nvPr/>
        </p:nvCxnSpPr>
        <p:spPr>
          <a:xfrm>
            <a:off x="7570417" y="3635033"/>
            <a:ext cx="0" cy="274570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85573DA-C144-14D6-54F7-43C7D3C483E6}"/>
              </a:ext>
            </a:extLst>
          </p:cNvPr>
          <p:cNvSpPr/>
          <p:nvPr/>
        </p:nvSpPr>
        <p:spPr bwMode="auto">
          <a:xfrm>
            <a:off x="2186016" y="5335835"/>
            <a:ext cx="1139825" cy="360362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오더마감</a:t>
            </a:r>
          </a:p>
        </p:txBody>
      </p:sp>
      <p:cxnSp>
        <p:nvCxnSpPr>
          <p:cNvPr id="134" name="직선 화살표 연결선 45">
            <a:extLst>
              <a:ext uri="{FF2B5EF4-FFF2-40B4-BE49-F238E27FC236}">
                <a16:creationId xmlns:a16="http://schemas.microsoft.com/office/drawing/2014/main" id="{5C6D6C6C-91BC-20F1-9346-5D7A5DC8C188}"/>
              </a:ext>
            </a:extLst>
          </p:cNvPr>
          <p:cNvCxnSpPr>
            <a:cxnSpLocks/>
          </p:cNvCxnSpPr>
          <p:nvPr/>
        </p:nvCxnSpPr>
        <p:spPr bwMode="auto">
          <a:xfrm>
            <a:off x="2755927" y="5188788"/>
            <a:ext cx="0" cy="161925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35" name="그림 134">
            <a:extLst>
              <a:ext uri="{FF2B5EF4-FFF2-40B4-BE49-F238E27FC236}">
                <a16:creationId xmlns:a16="http://schemas.microsoft.com/office/drawing/2014/main" id="{DFB47233-0282-347D-2514-4B18C6E3A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23" r="-986"/>
          <a:stretch/>
        </p:blipFill>
        <p:spPr>
          <a:xfrm>
            <a:off x="1721231" y="3536763"/>
            <a:ext cx="367353" cy="306548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295B8D85-CA74-6D70-CE17-B9208B391F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31" b="75875" l="7987" r="71887"/>
                    </a14:imgEffect>
                  </a14:imgLayer>
                </a14:imgProps>
              </a:ext>
            </a:extLst>
          </a:blip>
          <a:srcRect l="17950" t="-1" r="54419" b="31251"/>
          <a:stretch/>
        </p:blipFill>
        <p:spPr>
          <a:xfrm>
            <a:off x="1799282" y="4062751"/>
            <a:ext cx="197478" cy="339359"/>
          </a:xfrm>
          <a:prstGeom prst="rect">
            <a:avLst/>
          </a:prstGeom>
        </p:spPr>
      </p:pic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A928C12-E3AB-8492-3E1E-5622AE5B5E9F}"/>
              </a:ext>
            </a:extLst>
          </p:cNvPr>
          <p:cNvSpPr/>
          <p:nvPr/>
        </p:nvSpPr>
        <p:spPr bwMode="auto">
          <a:xfrm>
            <a:off x="5233252" y="2733906"/>
            <a:ext cx="798542" cy="358775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발주</a:t>
            </a:r>
            <a:r>
              <a:rPr kumimoji="1" lang="en-US" altLang="ko-KR" sz="11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(PO)</a:t>
            </a:r>
            <a:endParaRPr kumimoji="1" lang="ko-KR" altLang="en-US" sz="1100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138" name="직선 화살표 연결선 51">
            <a:extLst>
              <a:ext uri="{FF2B5EF4-FFF2-40B4-BE49-F238E27FC236}">
                <a16:creationId xmlns:a16="http://schemas.microsoft.com/office/drawing/2014/main" id="{B242B12D-87A9-6666-A339-4AE15E5796D9}"/>
              </a:ext>
            </a:extLst>
          </p:cNvPr>
          <p:cNvCxnSpPr>
            <a:cxnSpLocks/>
            <a:stCxn id="76" idx="2"/>
            <a:endCxn id="137" idx="0"/>
          </p:cNvCxnSpPr>
          <p:nvPr/>
        </p:nvCxnSpPr>
        <p:spPr bwMode="auto">
          <a:xfrm>
            <a:off x="5632523" y="2357669"/>
            <a:ext cx="0" cy="376237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9" name="타원 138">
            <a:extLst>
              <a:ext uri="{FF2B5EF4-FFF2-40B4-BE49-F238E27FC236}">
                <a16:creationId xmlns:a16="http://schemas.microsoft.com/office/drawing/2014/main" id="{B2B6EE9F-0FB8-232D-296A-683E66EF47DD}"/>
              </a:ext>
            </a:extLst>
          </p:cNvPr>
          <p:cNvSpPr>
            <a:spLocks noChangeAspect="1"/>
          </p:cNvSpPr>
          <p:nvPr/>
        </p:nvSpPr>
        <p:spPr bwMode="auto">
          <a:xfrm>
            <a:off x="4692973" y="5302479"/>
            <a:ext cx="250825" cy="252413"/>
          </a:xfrm>
          <a:prstGeom prst="ellipse">
            <a:avLst/>
          </a:prstGeom>
          <a:solidFill>
            <a:srgbClr val="666666">
              <a:lumMod val="50000"/>
            </a:srgbClr>
          </a:solidFill>
          <a:ln w="635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</a:rPr>
              <a:t>A</a:t>
            </a:r>
            <a:endParaRPr kumimoji="1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cxnSp>
        <p:nvCxnSpPr>
          <p:cNvPr id="140" name="직선 화살표 연결선 95">
            <a:extLst>
              <a:ext uri="{FF2B5EF4-FFF2-40B4-BE49-F238E27FC236}">
                <a16:creationId xmlns:a16="http://schemas.microsoft.com/office/drawing/2014/main" id="{17A04D32-EC9B-AC8B-E01E-2B873C2565C8}"/>
              </a:ext>
            </a:extLst>
          </p:cNvPr>
          <p:cNvCxnSpPr>
            <a:cxnSpLocks/>
          </p:cNvCxnSpPr>
          <p:nvPr/>
        </p:nvCxnSpPr>
        <p:spPr bwMode="auto">
          <a:xfrm flipH="1">
            <a:off x="4941782" y="5428631"/>
            <a:ext cx="119475" cy="0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직사각형 179">
            <a:extLst>
              <a:ext uri="{FF2B5EF4-FFF2-40B4-BE49-F238E27FC236}">
                <a16:creationId xmlns:a16="http://schemas.microsoft.com/office/drawing/2014/main" id="{ED5416BF-3990-A784-B1E8-52FD724C1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5478" y="5804941"/>
            <a:ext cx="1139825" cy="360363"/>
          </a:xfrm>
          <a:prstGeom prst="rect">
            <a:avLst/>
          </a:prstGeom>
          <a:solidFill>
            <a:srgbClr val="FFFFFF"/>
          </a:solidFill>
          <a:ln w="6350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가공비</a:t>
            </a:r>
          </a:p>
        </p:txBody>
      </p:sp>
      <p:sp>
        <p:nvSpPr>
          <p:cNvPr id="142" name="직사각형 179">
            <a:extLst>
              <a:ext uri="{FF2B5EF4-FFF2-40B4-BE49-F238E27FC236}">
                <a16:creationId xmlns:a16="http://schemas.microsoft.com/office/drawing/2014/main" id="{B053DFEF-5907-D84A-5707-7E0F82890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9865" y="5804941"/>
            <a:ext cx="1139825" cy="360363"/>
          </a:xfrm>
          <a:prstGeom prst="rect">
            <a:avLst/>
          </a:prstGeom>
          <a:solidFill>
            <a:srgbClr val="FFFFFF"/>
          </a:solidFill>
          <a:ln w="6350" algn="ctr">
            <a:solidFill>
              <a:srgbClr val="666666"/>
            </a:solidFill>
            <a:round/>
            <a:headEnd/>
            <a:tailEnd/>
          </a:ln>
        </p:spPr>
        <p:txBody>
          <a:bodyPr lIns="36000" r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표준원가</a:t>
            </a:r>
            <a:endParaRPr kumimoji="1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재료비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1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DD02077E-0C05-BAB1-469C-F905CEA3467A}"/>
              </a:ext>
            </a:extLst>
          </p:cNvPr>
          <p:cNvCxnSpPr>
            <a:stCxn id="141" idx="3"/>
            <a:endCxn id="142" idx="1"/>
          </p:cNvCxnSpPr>
          <p:nvPr/>
        </p:nvCxnSpPr>
        <p:spPr>
          <a:xfrm>
            <a:off x="4625303" y="5985123"/>
            <a:ext cx="434562" cy="0"/>
          </a:xfrm>
          <a:prstGeom prst="straightConnector1">
            <a:avLst/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BD4FCF80-76BF-141B-BB8D-F58EA651DB6E}"/>
              </a:ext>
            </a:extLst>
          </p:cNvPr>
          <p:cNvCxnSpPr>
            <a:stCxn id="142" idx="3"/>
            <a:endCxn id="83" idx="1"/>
          </p:cNvCxnSpPr>
          <p:nvPr/>
        </p:nvCxnSpPr>
        <p:spPr>
          <a:xfrm flipV="1">
            <a:off x="6199690" y="2799787"/>
            <a:ext cx="2150783" cy="3185336"/>
          </a:xfrm>
          <a:prstGeom prst="bentConnector3">
            <a:avLst>
              <a:gd name="adj1" fmla="val 91300"/>
            </a:avLst>
          </a:prstGeom>
          <a:noFill/>
          <a:ln w="9525" algn="ctr">
            <a:solidFill>
              <a:srgbClr val="6666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5" name="Text Box 2">
            <a:extLst>
              <a:ext uri="{FF2B5EF4-FFF2-40B4-BE49-F238E27FC236}">
                <a16:creationId xmlns:a16="http://schemas.microsoft.com/office/drawing/2014/main" id="{E263BB8E-C06D-97EF-0D88-047D12711355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 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ERP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395849"/>
      </p:ext>
    </p:extLst>
  </p:cSld>
  <p:clrMapOvr>
    <a:masterClrMapping/>
  </p:clrMapOvr>
</p:sld>
</file>

<file path=ppt/theme/theme1.xml><?xml version="1.0" encoding="utf-8"?>
<a:theme xmlns:a="http://schemas.openxmlformats.org/drawingml/2006/main" name="Chapter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2D5AB5"/>
        </a:solidFill>
        <a:ln w="12700" cap="flat" cmpd="sng" algn="ctr">
          <a:noFill/>
          <a:prstDash val="solid"/>
          <a:miter lim="800000"/>
        </a:ln>
        <a:effectLst/>
      </a:spPr>
      <a:bodyPr lIns="0" tIns="0" rIns="0" bIns="0" rtlCol="0" anchor="ctr"/>
      <a:lstStyle>
        <a:defPPr algn="ctr" latinLnBrk="0">
          <a:defRPr sz="1400" b="1" kern="0" dirty="0">
            <a:solidFill>
              <a:sysClr val="window" lastClr="FFFFFF"/>
            </a:solidFill>
            <a:latin typeface="맑은 고딕" panose="020B0503020000020004" pitchFamily="50" charset="-127"/>
            <a:ea typeface="맑은 고딕" panose="020B0503020000020004" pitchFamily="50" charset="-127"/>
            <a:cs typeface="Arial" pitchFamily="34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1_Chapter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700447a7-f129-429f-84a7-2f6928784b40" Revision="1" Stencil="System.MyShapes" StencilVersion="1.0"/>
</Control>
</file>

<file path=customXml/item2.xml><?xml version="1.0" encoding="utf-8"?>
<Control xmlns="http://schemas.microsoft.com/VisualStudio/2011/storyboarding/control">
  <Id Name="700447a7-f129-429f-84a7-2f6928784b40" Revision="1" Stencil="System.MyShapes" StencilVersion="1.0"/>
</Control>
</file>

<file path=customXml/item3.xml><?xml version="1.0" encoding="utf-8"?>
<Control xmlns="http://schemas.microsoft.com/VisualStudio/2011/storyboarding/control">
  <Id Name="3e7356de-77d5-459b-8c91-c2694fe517b9" Revision="1" Stencil="System.MyShapes" StencilVersion="1.0"/>
</Control>
</file>

<file path=customXml/item4.xml><?xml version="1.0" encoding="utf-8"?>
<Control xmlns="http://schemas.microsoft.com/VisualStudio/2011/storyboarding/control">
  <Id Name="3e7356de-77d5-459b-8c91-c2694fe517b9" Revision="1" Stencil="System.MyShapes" StencilVersion="1.0"/>
</Control>
</file>

<file path=customXml/itemProps1.xml><?xml version="1.0" encoding="utf-8"?>
<ds:datastoreItem xmlns:ds="http://schemas.openxmlformats.org/officeDocument/2006/customXml" ds:itemID="{6CBEF3C3-762A-4BF3-B38E-507BB7D87BE1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16330487-6A68-4B85-8207-42691C4C4BBC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415F96E4-1723-4129-910A-0508BA9DE27F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30658A22-DFA0-46F6-9240-12A3AEE41A90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71648</TotalTime>
  <Words>4760</Words>
  <Application>Microsoft Office PowerPoint</Application>
  <PresentationFormat>사용자 지정</PresentationFormat>
  <Paragraphs>1200</Paragraphs>
  <Slides>49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49</vt:i4>
      </vt:variant>
    </vt:vector>
  </HeadingPairs>
  <TitlesOfParts>
    <vt:vector size="58" baseType="lpstr">
      <vt:lpstr>나눔스퀘어OTF</vt:lpstr>
      <vt:lpstr>Times New Roman</vt:lpstr>
      <vt:lpstr>나눔스퀘어OTF Bold</vt:lpstr>
      <vt:lpstr>Arial</vt:lpstr>
      <vt:lpstr>Wingdings</vt:lpstr>
      <vt:lpstr>HY헤드라인M</vt:lpstr>
      <vt:lpstr>맑은 고딕</vt:lpstr>
      <vt:lpstr>Chapter 4</vt:lpstr>
      <vt:lpstr>1_Chapter 4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hek</dc:creator>
  <cp:lastModifiedBy>관리자2</cp:lastModifiedBy>
  <cp:revision>6471</cp:revision>
  <cp:lastPrinted>2021-11-21T23:47:56Z</cp:lastPrinted>
  <dcterms:created xsi:type="dcterms:W3CDTF">2017-01-20T04:45:52Z</dcterms:created>
  <dcterms:modified xsi:type="dcterms:W3CDTF">2022-07-01T06:58:33Z</dcterms:modified>
</cp:coreProperties>
</file>